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Lst>
  <p:notesMasterIdLst>
    <p:notesMasterId r:id="rId109"/>
  </p:notesMasterIdLst>
  <p:handoutMasterIdLst>
    <p:handoutMasterId r:id="rId110"/>
  </p:handoutMasterIdLst>
  <p:sldIdLst>
    <p:sldId id="256" r:id="rId2"/>
    <p:sldId id="257" r:id="rId3"/>
    <p:sldId id="258" r:id="rId4"/>
    <p:sldId id="259" r:id="rId5"/>
    <p:sldId id="260" r:id="rId6"/>
    <p:sldId id="261" r:id="rId7"/>
    <p:sldId id="346" r:id="rId8"/>
    <p:sldId id="351" r:id="rId9"/>
    <p:sldId id="263" r:id="rId10"/>
    <p:sldId id="266" r:id="rId11"/>
    <p:sldId id="267" r:id="rId12"/>
    <p:sldId id="352" r:id="rId13"/>
    <p:sldId id="353" r:id="rId14"/>
    <p:sldId id="354" r:id="rId15"/>
    <p:sldId id="355" r:id="rId16"/>
    <p:sldId id="356" r:id="rId17"/>
    <p:sldId id="357" r:id="rId18"/>
    <p:sldId id="358" r:id="rId19"/>
    <p:sldId id="359" r:id="rId20"/>
    <p:sldId id="360" r:id="rId21"/>
    <p:sldId id="361"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49" r:id="rId68"/>
    <p:sldId id="347" r:id="rId69"/>
    <p:sldId id="348" r:id="rId70"/>
    <p:sldId id="350" r:id="rId71"/>
    <p:sldId id="313" r:id="rId72"/>
    <p:sldId id="314" r:id="rId73"/>
    <p:sldId id="315" r:id="rId74"/>
    <p:sldId id="316" r:id="rId75"/>
    <p:sldId id="362" r:id="rId76"/>
    <p:sldId id="363" r:id="rId77"/>
    <p:sldId id="366" r:id="rId78"/>
    <p:sldId id="317" r:id="rId79"/>
    <p:sldId id="318" r:id="rId80"/>
    <p:sldId id="319" r:id="rId81"/>
    <p:sldId id="320" r:id="rId82"/>
    <p:sldId id="321" r:id="rId83"/>
    <p:sldId id="322" r:id="rId84"/>
    <p:sldId id="323" r:id="rId85"/>
    <p:sldId id="367" r:id="rId86"/>
    <p:sldId id="364" r:id="rId87"/>
    <p:sldId id="325" r:id="rId88"/>
    <p:sldId id="326" r:id="rId89"/>
    <p:sldId id="327" r:id="rId90"/>
    <p:sldId id="328" r:id="rId91"/>
    <p:sldId id="329" r:id="rId92"/>
    <p:sldId id="330" r:id="rId93"/>
    <p:sldId id="331" r:id="rId94"/>
    <p:sldId id="332" r:id="rId95"/>
    <p:sldId id="333" r:id="rId96"/>
    <p:sldId id="334" r:id="rId97"/>
    <p:sldId id="335" r:id="rId98"/>
    <p:sldId id="336" r:id="rId99"/>
    <p:sldId id="337" r:id="rId100"/>
    <p:sldId id="338" r:id="rId101"/>
    <p:sldId id="339" r:id="rId102"/>
    <p:sldId id="340" r:id="rId103"/>
    <p:sldId id="341" r:id="rId104"/>
    <p:sldId id="342" r:id="rId105"/>
    <p:sldId id="343" r:id="rId106"/>
    <p:sldId id="344" r:id="rId107"/>
    <p:sldId id="345" r:id="rId10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465F4C-7D6A-4B7F-9B6B-722185C1B283}">
  <a:tblStyle styleId="{73465F4C-7D6A-4B7F-9B6B-722185C1B283}"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9C9D0E59-23A8-4EEC-8610-D931ACDC9725}"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1193BCB8-7CA4-4E7A-8C6F-4EB7BEEA59A1}"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5C2579AE-388F-46A0-8F93-F0166360DC69}" styleName="Table_3"/>
  <a:tblStyle styleId="{93C2C510-0997-4066-9C51-DC33AC7924D8}" styleName="Table_4"/>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5"/>
    <p:restoredTop sz="84236" autoAdjust="0"/>
  </p:normalViewPr>
  <p:slideViewPr>
    <p:cSldViewPr snapToGrid="0" snapToObjects="1">
      <p:cViewPr>
        <p:scale>
          <a:sx n="120" d="100"/>
          <a:sy n="120" d="100"/>
        </p:scale>
        <p:origin x="504" y="14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handoutMaster" Target="handoutMasters/handout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B50FAC-6DE4-F34B-8AA8-44A3C27806A8}" type="datetimeFigureOut">
              <a:rPr lang="en-US" smtClean="0"/>
              <a:t>12/6/16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1681B9-6822-3D4A-8CB3-E98A03FEB102}" type="slidenum">
              <a:rPr lang="en-US" smtClean="0"/>
              <a:t>‹#›</a:t>
            </a:fld>
            <a:endParaRPr lang="en-US"/>
          </a:p>
        </p:txBody>
      </p:sp>
    </p:spTree>
    <p:extLst>
      <p:ext uri="{BB962C8B-B14F-4D97-AF65-F5344CB8AC3E}">
        <p14:creationId xmlns:p14="http://schemas.microsoft.com/office/powerpoint/2010/main" val="33041281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214348226"/>
      </p:ext>
    </p:extLst>
  </p:cSld>
  <p:clrMap bg1="lt1" tx1="dk1" bg2="dk2" tx2="lt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xilinx.com/publications/archives/xcell/Xcell86.pdf" TargetMode="Externa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en.wikipedia.org/wiki/Utah_teapot"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 Id="rId3" Type="http://schemas.openxmlformats.org/officeDocument/2006/relationships/hyperlink" Target="http://docs.nvidia.com/cuda/parallel-thread-execution/"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www.nvidia.com/object/tesla-servers.html" TargetMode="External"/><Relationship Id="rId4" Type="http://schemas.openxmlformats.org/officeDocument/2006/relationships/hyperlink" Target="http://www.anandtech.com/show/5699/nvidia-geforce-gtx-680-review/" TargetMode="External"/><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international.download.nvidia.com/geforce-com/international/pdfs/GeForce_GTX_980_Whitepaper_FINAL.PDF" TargetMode="External"/><Relationship Id="rId4" Type="http://schemas.openxmlformats.org/officeDocument/2006/relationships/hyperlink" Target="http://www.anandtech.com/show/5699/nvidia-geforce-gtx-680-review/" TargetMode="External"/><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 Id="rId3" Type="http://schemas.openxmlformats.org/officeDocument/2006/relationships/hyperlink" Target="https://en.wikipedia.org/wiki/Pentium_4" TargetMode="Externa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 Id="rId3" Type="http://schemas.openxmlformats.org/officeDocument/2006/relationships/hyperlink" Target="https://en.wikipedia.org/wiki/Branch_predictor" TargetMode="Externa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 Id="rId3" Type="http://schemas.openxmlformats.org/officeDocument/2006/relationships/hyperlink" Target="http://dx.doi.org/10.1145/1498765.1498785" TargetMode="Externa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 name="Shape 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dirty="0" smtClean="0"/>
              <a:t>Info</a:t>
            </a:r>
            <a:r>
              <a:rPr lang="en-US" baseline="0" dirty="0" smtClean="0"/>
              <a:t> of NVIDIA Tesla P100 system:</a:t>
            </a:r>
            <a:endParaRPr lang="en-US" dirty="0" smtClean="0"/>
          </a:p>
          <a:p>
            <a:pPr rtl="0">
              <a:spcBef>
                <a:spcPts val="0"/>
              </a:spcBef>
              <a:buNone/>
            </a:pPr>
            <a:r>
              <a:rPr lang="en-US" dirty="0" smtClean="0"/>
              <a:t>http://</a:t>
            </a:r>
            <a:r>
              <a:rPr lang="en-US" dirty="0" err="1" smtClean="0"/>
              <a:t>www.nvidia.com</a:t>
            </a:r>
            <a:r>
              <a:rPr lang="en-US" dirty="0" smtClean="0"/>
              <a:t>/object/tesla-p100.html</a:t>
            </a:r>
          </a:p>
          <a:p>
            <a:pPr rtl="0">
              <a:spcBef>
                <a:spcPts val="0"/>
              </a:spcBef>
              <a:buNone/>
            </a:pPr>
            <a:r>
              <a:rPr lang="en-US" dirty="0" smtClean="0"/>
              <a:t>White paper</a:t>
            </a:r>
            <a:r>
              <a:rPr lang="en-US" baseline="0" dirty="0" smtClean="0"/>
              <a:t> on NVIDIA Pascal architecture:</a:t>
            </a:r>
          </a:p>
          <a:p>
            <a:pPr rtl="0">
              <a:spcBef>
                <a:spcPts val="0"/>
              </a:spcBef>
              <a:buNone/>
            </a:pPr>
            <a:r>
              <a:rPr lang="en-US" dirty="0" smtClean="0"/>
              <a:t>http://</a:t>
            </a:r>
            <a:r>
              <a:rPr lang="en-US" dirty="0" err="1" smtClean="0"/>
              <a:t>www.nvidia.com</a:t>
            </a:r>
            <a:r>
              <a:rPr lang="en-US" dirty="0" smtClean="0"/>
              <a:t>/object/pascal-architecture-</a:t>
            </a:r>
            <a:r>
              <a:rPr lang="en-US" dirty="0" err="1" smtClean="0"/>
              <a:t>whitepaper.html</a:t>
            </a:r>
            <a:endParaRPr lang="en-US" dirty="0" smtClean="0"/>
          </a:p>
          <a:p>
            <a:pPr rtl="0">
              <a:spcBef>
                <a:spcPts val="0"/>
              </a:spcBef>
              <a:buNone/>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The Xilinx Ultrascale architecture stacks multiple dies into a silicon interposer. The 20bn transistors is on a multi-die “2.5D” chip (</a:t>
            </a:r>
            <a:r>
              <a:rPr lang="en" u="sng" dirty="0">
                <a:solidFill>
                  <a:schemeClr val="hlink"/>
                </a:solidFill>
                <a:hlinkClick r:id="rId3"/>
              </a:rPr>
              <a:t>http://www.xilinx.com/publications/archives/xcell/Xcell86.pdf</a:t>
            </a:r>
            <a:r>
              <a:rPr lang="en" dirty="0"/>
              <a: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6" name="Shape 7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10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85" name="Shape 7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100" dirty="0" smtClean="0"/>
              <a:t>Reference</a:t>
            </a:r>
            <a:r>
              <a:rPr lang="en-US" sz="1100" baseline="0" dirty="0" smtClean="0"/>
              <a:t> on shared memory conflicts:</a:t>
            </a:r>
          </a:p>
          <a:p>
            <a:pPr>
              <a:spcBef>
                <a:spcPts val="0"/>
              </a:spcBef>
              <a:buNone/>
            </a:pPr>
            <a:r>
              <a:rPr lang="en-US" sz="1100" dirty="0" smtClean="0"/>
              <a:t>https://</a:t>
            </a:r>
            <a:r>
              <a:rPr lang="en-US" sz="1100" dirty="0" err="1" smtClean="0"/>
              <a:t>docs.nvidia.com</a:t>
            </a:r>
            <a:r>
              <a:rPr lang="en-US" sz="1100" dirty="0" smtClean="0"/>
              <a:t>/</a:t>
            </a:r>
            <a:r>
              <a:rPr lang="en-US" sz="1100" dirty="0" err="1" smtClean="0"/>
              <a:t>cuda</a:t>
            </a:r>
            <a:r>
              <a:rPr lang="en-US" sz="1100" dirty="0" smtClean="0"/>
              <a:t>/</a:t>
            </a:r>
            <a:r>
              <a:rPr lang="en-US" sz="1100" dirty="0" err="1" smtClean="0"/>
              <a:t>cuda</a:t>
            </a:r>
            <a:r>
              <a:rPr lang="en-US" sz="1100" dirty="0" smtClean="0"/>
              <a:t>-c-programming-guide/</a:t>
            </a:r>
          </a:p>
          <a:p>
            <a:pPr>
              <a:spcBef>
                <a:spcPts val="0"/>
              </a:spcBef>
              <a:buNone/>
            </a:pPr>
            <a:endParaRPr sz="1100"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1" name="Shape 7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10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8" name="Shape 7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10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4" name="Shape 8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10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Shape 8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0" name="Shape 8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10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Shape 8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6" name="Shape 8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image is the Utah teapot (</a:t>
            </a:r>
            <a:r>
              <a:rPr lang="en" u="sng">
                <a:solidFill>
                  <a:schemeClr val="hlink"/>
                </a:solidFill>
                <a:hlinkClick r:id="rId3"/>
              </a:rPr>
              <a:t>http://en.wikipedia.org/wiki/Utah_teapot</a:t>
            </a:r>
            <a:r>
              <a:rPr lang="en"/>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r>
              <a:rPr lang="en-US" sz="1466" dirty="0" smtClean="0"/>
              <a:t>A graphics pipeline takes 3D models represented as</a:t>
            </a:r>
            <a:r>
              <a:rPr lang="en-US" sz="1466" baseline="0" dirty="0" smtClean="0"/>
              <a:t> polygon meshes, and renders the models according the view point of the current frame.</a:t>
            </a:r>
            <a:endParaRPr lang="en-US" sz="1466" dirty="0" smtClean="0"/>
          </a:p>
          <a:p>
            <a:pPr lvl="0">
              <a:spcBef>
                <a:spcPts val="0"/>
              </a:spcBef>
              <a:buNone/>
            </a:pPr>
            <a:r>
              <a:rPr lang="en-US" sz="1466" dirty="0" smtClean="0"/>
              <a:t>This</a:t>
            </a:r>
            <a:r>
              <a:rPr lang="en-US" sz="1466" baseline="0" dirty="0" smtClean="0"/>
              <a:t> example only shows basic steps of a graphics pipeline. Modern graphics pipelines are more complicated.</a:t>
            </a:r>
          </a:p>
          <a:p>
            <a:pPr lvl="0">
              <a:spcBef>
                <a:spcPts val="0"/>
              </a:spcBef>
              <a:buNone/>
            </a:pPr>
            <a:endParaRPr sz="1466" dirty="0"/>
          </a:p>
        </p:txBody>
      </p:sp>
    </p:spTree>
    <p:extLst>
      <p:ext uri="{BB962C8B-B14F-4D97-AF65-F5344CB8AC3E}">
        <p14:creationId xmlns:p14="http://schemas.microsoft.com/office/powerpoint/2010/main" val="171779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r>
              <a:rPr lang="en-US" sz="1466" dirty="0" smtClean="0"/>
              <a:t>The vertex processing takes</a:t>
            </a:r>
            <a:r>
              <a:rPr lang="en-US" sz="1466" baseline="0" dirty="0" smtClean="0"/>
              <a:t> the polygons from the world space, and transform their coordinates according to the view point of the current frame.</a:t>
            </a:r>
          </a:p>
          <a:p>
            <a:pPr lvl="0">
              <a:spcBef>
                <a:spcPts val="0"/>
              </a:spcBef>
              <a:buNone/>
            </a:pPr>
            <a:r>
              <a:rPr lang="en-US" sz="1466" baseline="0" dirty="0" smtClean="0"/>
              <a:t>The properties of the vertex, like lighting and color, will be computed.</a:t>
            </a:r>
          </a:p>
          <a:p>
            <a:pPr lvl="0">
              <a:spcBef>
                <a:spcPts val="0"/>
              </a:spcBef>
              <a:buNone/>
            </a:pPr>
            <a:endParaRPr sz="1466" dirty="0"/>
          </a:p>
        </p:txBody>
      </p:sp>
    </p:spTree>
    <p:extLst>
      <p:ext uri="{BB962C8B-B14F-4D97-AF65-F5344CB8AC3E}">
        <p14:creationId xmlns:p14="http://schemas.microsoft.com/office/powerpoint/2010/main" val="1737938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r>
              <a:rPr lang="en-US" sz="1466" dirty="0" smtClean="0"/>
              <a:t>The rasterization</a:t>
            </a:r>
            <a:r>
              <a:rPr lang="en-US" sz="1466" baseline="0" dirty="0" smtClean="0"/>
              <a:t> </a:t>
            </a:r>
            <a:r>
              <a:rPr lang="en-US" sz="1466" dirty="0" smtClean="0"/>
              <a:t>calculates the pixels that are covered by the triangle</a:t>
            </a:r>
            <a:r>
              <a:rPr lang="en-US" sz="1466" baseline="0" dirty="0" smtClean="0"/>
              <a:t> (or polygon).</a:t>
            </a:r>
            <a:endParaRPr sz="1466" dirty="0"/>
          </a:p>
        </p:txBody>
      </p:sp>
    </p:spTree>
    <p:extLst>
      <p:ext uri="{BB962C8B-B14F-4D97-AF65-F5344CB8AC3E}">
        <p14:creationId xmlns:p14="http://schemas.microsoft.com/office/powerpoint/2010/main" val="564766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r>
              <a:rPr lang="en-US" sz="1466" dirty="0" smtClean="0"/>
              <a:t>The fragment processing derives the properties of each pixel, like depth</a:t>
            </a:r>
            <a:r>
              <a:rPr lang="en-US" sz="1466" baseline="0" dirty="0" smtClean="0"/>
              <a:t> and color, from the properties of the vertex.</a:t>
            </a:r>
          </a:p>
          <a:p>
            <a:pPr lvl="0">
              <a:spcBef>
                <a:spcPts val="0"/>
              </a:spcBef>
              <a:buNone/>
            </a:pPr>
            <a:r>
              <a:rPr lang="en-US" sz="1466" baseline="0" dirty="0" smtClean="0"/>
              <a:t>The pixel fragment will also be attached with textures, which is part of the input model in the graphics pipeline.</a:t>
            </a:r>
            <a:endParaRPr sz="1466" dirty="0"/>
          </a:p>
        </p:txBody>
      </p:sp>
    </p:spTree>
    <p:extLst>
      <p:ext uri="{BB962C8B-B14F-4D97-AF65-F5344CB8AC3E}">
        <p14:creationId xmlns:p14="http://schemas.microsoft.com/office/powerpoint/2010/main" val="1512546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r>
              <a:rPr lang="en-US" sz="1466" dirty="0" smtClean="0"/>
              <a:t>The </a:t>
            </a:r>
            <a:r>
              <a:rPr lang="en-US" sz="1466" baseline="0" dirty="0" smtClean="0"/>
              <a:t>pixel fragments of different polygons are having different depths.</a:t>
            </a:r>
          </a:p>
          <a:p>
            <a:pPr lvl="0">
              <a:spcBef>
                <a:spcPts val="0"/>
              </a:spcBef>
              <a:buNone/>
            </a:pPr>
            <a:r>
              <a:rPr lang="en-US" sz="1466" baseline="0" dirty="0" smtClean="0"/>
              <a:t>A pixel fragment may be (partially) occluded by another pixel fragment.</a:t>
            </a:r>
          </a:p>
          <a:p>
            <a:pPr lvl="0">
              <a:spcBef>
                <a:spcPts val="0"/>
              </a:spcBef>
              <a:buNone/>
            </a:pPr>
            <a:r>
              <a:rPr lang="en-US" sz="1466" baseline="0" dirty="0" smtClean="0"/>
              <a:t>It will to be resolved by the raster operation.</a:t>
            </a:r>
            <a:endParaRPr sz="1466" dirty="0"/>
          </a:p>
        </p:txBody>
      </p:sp>
    </p:spTree>
    <p:extLst>
      <p:ext uri="{BB962C8B-B14F-4D97-AF65-F5344CB8AC3E}">
        <p14:creationId xmlns:p14="http://schemas.microsoft.com/office/powerpoint/2010/main" val="83610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r>
              <a:rPr lang="en-US" sz="1466" dirty="0" smtClean="0"/>
              <a:t>Vertex processing is</a:t>
            </a:r>
            <a:r>
              <a:rPr lang="en-US" sz="1466" baseline="0" dirty="0" smtClean="0"/>
              <a:t> mainly done on the programmable cores, with the help of some dedicated hardware.</a:t>
            </a:r>
            <a:endParaRPr sz="1466" dirty="0"/>
          </a:p>
        </p:txBody>
      </p:sp>
    </p:spTree>
    <p:extLst>
      <p:ext uri="{BB962C8B-B14F-4D97-AF65-F5344CB8AC3E}">
        <p14:creationId xmlns:p14="http://schemas.microsoft.com/office/powerpoint/2010/main" val="1693566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r>
              <a:rPr lang="en-US" sz="1466" dirty="0" smtClean="0"/>
              <a:t>The rasterization can</a:t>
            </a:r>
            <a:r>
              <a:rPr lang="en-US" sz="1466" baseline="0" dirty="0" smtClean="0"/>
              <a:t> be performed by dedicated hardware.</a:t>
            </a:r>
            <a:endParaRPr sz="1466" dirty="0"/>
          </a:p>
        </p:txBody>
      </p:sp>
    </p:spTree>
    <p:extLst>
      <p:ext uri="{BB962C8B-B14F-4D97-AF65-F5344CB8AC3E}">
        <p14:creationId xmlns:p14="http://schemas.microsoft.com/office/powerpoint/2010/main" val="1739534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r>
              <a:rPr lang="en-US" sz="1466" dirty="0" smtClean="0"/>
              <a:t>The fragment processing is done</a:t>
            </a:r>
            <a:r>
              <a:rPr lang="en-US" sz="1466" baseline="0" dirty="0" smtClean="0"/>
              <a:t> by the programmable processor, with the help of texture unit, which performs texture fetch and filtering.</a:t>
            </a:r>
            <a:endParaRPr sz="1466" dirty="0"/>
          </a:p>
        </p:txBody>
      </p:sp>
    </p:spTree>
    <p:extLst>
      <p:ext uri="{BB962C8B-B14F-4D97-AF65-F5344CB8AC3E}">
        <p14:creationId xmlns:p14="http://schemas.microsoft.com/office/powerpoint/2010/main" val="137424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Nvidia predicted that the performance gap between CPU and GPU will enlarge in the coming years, to as much as 100 times.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r>
              <a:rPr lang="en-US" sz="1466" dirty="0" smtClean="0"/>
              <a:t>The raster operation is mainly done by</a:t>
            </a:r>
            <a:r>
              <a:rPr lang="en-US" sz="1466" baseline="0" dirty="0" smtClean="0"/>
              <a:t> dedicated hardware, called the Raster Operation Unit (ROP).</a:t>
            </a:r>
          </a:p>
          <a:p>
            <a:pPr lvl="0">
              <a:spcBef>
                <a:spcPts val="0"/>
              </a:spcBef>
              <a:buNone/>
            </a:pPr>
            <a:r>
              <a:rPr lang="en-US" sz="1466" baseline="0" dirty="0" smtClean="0"/>
              <a:t>GPU typically has a depth buffer, which performs bookkeeping for the depth of each pixel of the frame.</a:t>
            </a:r>
          </a:p>
          <a:p>
            <a:pPr lvl="0">
              <a:spcBef>
                <a:spcPts val="0"/>
              </a:spcBef>
              <a:buNone/>
            </a:pPr>
            <a:r>
              <a:rPr lang="en-US" sz="1466" baseline="0" dirty="0" smtClean="0"/>
              <a:t>When a new pixel fragment is to be stored to the frame buffer, the ROP will compare its depth against the depth buffer.</a:t>
            </a:r>
          </a:p>
          <a:p>
            <a:pPr lvl="0">
              <a:spcBef>
                <a:spcPts val="0"/>
              </a:spcBef>
              <a:buNone/>
            </a:pPr>
            <a:r>
              <a:rPr lang="en-US" sz="1466" baseline="0" dirty="0" smtClean="0"/>
              <a:t>If the depth of the new pixel is closer to the view point, the new pixel will be drawn to the frame, and the depth buffer will be updated with its depth.</a:t>
            </a:r>
          </a:p>
          <a:p>
            <a:pPr lvl="0">
              <a:spcBef>
                <a:spcPts val="0"/>
              </a:spcBef>
              <a:buNone/>
            </a:pPr>
            <a:r>
              <a:rPr lang="en-US" sz="1466" baseline="0" dirty="0" smtClean="0"/>
              <a:t>Otherwise, the new pixel is occluded by existing pixels, and will not be drawn to the frame buffer.</a:t>
            </a:r>
            <a:endParaRPr sz="1466" dirty="0"/>
          </a:p>
        </p:txBody>
      </p:sp>
    </p:spTree>
    <p:extLst>
      <p:ext uri="{BB962C8B-B14F-4D97-AF65-F5344CB8AC3E}">
        <p14:creationId xmlns:p14="http://schemas.microsoft.com/office/powerpoint/2010/main" val="2023373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dirty="0"/>
          </a:p>
        </p:txBody>
      </p:sp>
    </p:spTree>
    <p:extLst>
      <p:ext uri="{BB962C8B-B14F-4D97-AF65-F5344CB8AC3E}">
        <p14:creationId xmlns:p14="http://schemas.microsoft.com/office/powerpoint/2010/main" val="202805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smtClean="0"/>
              <a:t>The No. </a:t>
            </a:r>
            <a:r>
              <a:rPr lang="en-US" dirty="0" smtClean="0"/>
              <a:t>3</a:t>
            </a:r>
            <a:r>
              <a:rPr lang="en" dirty="0" smtClean="0"/>
              <a:t> in the list utilizes GPUs.</a:t>
            </a:r>
          </a:p>
          <a:p>
            <a:pPr rtl="0">
              <a:spcBef>
                <a:spcPts val="0"/>
              </a:spcBef>
              <a:buNone/>
            </a:pPr>
            <a:r>
              <a:rPr lang="en" dirty="0" err="1" smtClean="0"/>
              <a:t>Rpeak</a:t>
            </a:r>
            <a:r>
              <a:rPr lang="en" dirty="0" smtClean="0"/>
              <a:t>: peak theoretical performance</a:t>
            </a:r>
          </a:p>
          <a:p>
            <a:pPr>
              <a:spcBef>
                <a:spcPts val="0"/>
              </a:spcBef>
              <a:buNone/>
            </a:pPr>
            <a:r>
              <a:rPr lang="en" dirty="0" err="1" smtClean="0"/>
              <a:t>Rmax</a:t>
            </a:r>
            <a:r>
              <a:rPr lang="en" dirty="0" smtClean="0"/>
              <a:t>: maximum application performance, benchmarked using LINPACK.</a:t>
            </a:r>
            <a:endParaRPr lang="e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programming model is not necessarily coupled to the architecture. For example, the vector programming model can be mapped to RISC architecture.</a:t>
            </a:r>
          </a:p>
          <a:p>
            <a:pPr rtl="0">
              <a:spcBef>
                <a:spcPts val="0"/>
              </a:spcBef>
              <a:buNone/>
            </a:pPr>
            <a:endParaRPr/>
          </a:p>
          <a:p>
            <a:pPr>
              <a:spcBef>
                <a:spcPts val="0"/>
              </a:spcBef>
              <a:buNone/>
            </a:pPr>
            <a:r>
              <a:rPr lang="en"/>
              <a:t>This lecture chooses to map the aforementioned programming models to the architectures that are most suitable.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To process an array of elements, a typical C program will use loop nests.</a:t>
            </a:r>
          </a:p>
          <a:p>
            <a:pPr rtl="0">
              <a:spcBef>
                <a:spcPts val="0"/>
              </a:spcBef>
              <a:buNone/>
            </a:pPr>
            <a:endParaRPr/>
          </a:p>
          <a:p>
            <a:pPr>
              <a:spcBef>
                <a:spcPts val="0"/>
              </a:spcBef>
              <a:buNone/>
            </a:pPr>
            <a:r>
              <a:rPr lang="en"/>
              <a:t>The programmers see a global memory space. The memory hierarchy, with multiple levels of caches, is transparent to programmers.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Intel Streaming SIMD Extension (SSE) starts with 4 data lanes. It later evolves to the Advanced Vector Extensions (AVX) of 16 data lanes and higher. This lecture assumes 4 data lanes for the sake of simplicity.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One inner loop of 4 interactions can be exactly unrolled into a vector of 4 elements. Note that the programmers need to know the width of the SIMD.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There are three major steps:</a:t>
            </a:r>
          </a:p>
          <a:p>
            <a:pPr marL="457200" lvl="0" indent="-317500" rtl="0">
              <a:spcBef>
                <a:spcPts val="0"/>
              </a:spcBef>
              <a:buClr>
                <a:srgbClr val="000000"/>
              </a:buClr>
              <a:buSzPct val="127272"/>
              <a:buFont typeface="Arial"/>
              <a:buAutoNum type="arabicPeriod"/>
            </a:pPr>
            <a:r>
              <a:rPr lang="en"/>
              <a:t>Loading a vector of four elements (red rectangles in the figure) from global memory to vector register.</a:t>
            </a:r>
          </a:p>
          <a:p>
            <a:pPr marL="457200" lvl="0" indent="-317500" rtl="0">
              <a:spcBef>
                <a:spcPts val="0"/>
              </a:spcBef>
              <a:buClr>
                <a:srgbClr val="000000"/>
              </a:buClr>
              <a:buSzPct val="127272"/>
              <a:buFont typeface="Arial"/>
              <a:buAutoNum type="arabicPeriod"/>
            </a:pPr>
            <a:r>
              <a:rPr lang="en"/>
              <a:t>Perform the vector computation using the vector register.</a:t>
            </a:r>
          </a:p>
          <a:p>
            <a:pPr marL="457200" lvl="0" indent="-317500">
              <a:spcBef>
                <a:spcPts val="0"/>
              </a:spcBef>
              <a:buClr>
                <a:srgbClr val="000000"/>
              </a:buClr>
              <a:buSzPct val="127272"/>
              <a:buFont typeface="Arial"/>
              <a:buAutoNum type="arabicPeriod"/>
            </a:pPr>
            <a:r>
              <a:rPr lang="en"/>
              <a:t>Store the resulted vector into the global memory.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GPU consists of multiple SIMD-like clusters. Each cluster has its own local memory, shared by the four PEs within the SIMD cluster. Therefore, the local memory is also called shared memory.</a:t>
            </a:r>
          </a:p>
          <a:p>
            <a:pPr rtl="0">
              <a:spcBef>
                <a:spcPts val="0"/>
              </a:spcBef>
              <a:buNone/>
            </a:pPr>
            <a:endParaRPr/>
          </a:p>
          <a:p>
            <a:pPr>
              <a:spcBef>
                <a:spcPts val="0"/>
              </a:spcBef>
              <a:buNone/>
            </a:pPr>
            <a:r>
              <a:rPr lang="en"/>
              <a:t>For the sake of simplicity, two SIMD clusters are illustrated. The SIMD cluster of Nvidia GPUs is actually different than the SIMD in CPUs. These differences will be discussed later in the lecture.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GPU typically has multiple levels of memory hierarchy that are exposed to the programming model. Two most important memory spaces are the shared memory space and the global memory space.</a:t>
            </a:r>
          </a:p>
          <a:p>
            <a:pPr marL="457200" lvl="0" indent="-317500" rtl="0">
              <a:spcBef>
                <a:spcPts val="0"/>
              </a:spcBef>
              <a:buClr>
                <a:srgbClr val="000000"/>
              </a:buClr>
              <a:buSzPct val="127272"/>
              <a:buFont typeface="Arial"/>
              <a:buAutoNum type="arabicPeriod"/>
            </a:pPr>
            <a:r>
              <a:rPr lang="en"/>
              <a:t>Shared memory: shared among the PEs within a cluster. Cluster 2 cannot access the shared memory in cluster 1, and vice vesa.</a:t>
            </a:r>
          </a:p>
          <a:p>
            <a:pPr marL="457200" lvl="0" indent="-317500" rtl="0">
              <a:spcBef>
                <a:spcPts val="0"/>
              </a:spcBef>
              <a:buClr>
                <a:srgbClr val="000000"/>
              </a:buClr>
              <a:buSzPct val="127272"/>
              <a:buFont typeface="Arial"/>
              <a:buAutoNum type="arabicPeriod"/>
            </a:pPr>
            <a:r>
              <a:rPr lang="en"/>
              <a:t>Global memory: any PE from any cluster can access the data in global memory.</a:t>
            </a:r>
          </a:p>
          <a:p>
            <a:pPr rtl="0">
              <a:spcBef>
                <a:spcPts val="0"/>
              </a:spcBef>
              <a:buNone/>
            </a:pPr>
            <a:endParaRPr/>
          </a:p>
          <a:p>
            <a:pPr lvl="0" rtl="0">
              <a:spcBef>
                <a:spcPts val="0"/>
              </a:spcBef>
              <a:buNone/>
            </a:pPr>
            <a:r>
              <a:rPr lang="en"/>
              <a:t>There are more subtle difference between these two memories, mostly related to the threading hierarchy, which will be discussed later.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According to the data, the GPU-CPU gap does exist, but smaller than predicted, if the vector performance of CPUs is considered.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threading programming model and its architectural support is a fundamental difference between modern GPUs and CPUs. Although OpenCL (and, theoretically, CUDA) can also run on SSE, the SSE lacks the architectural support for the threading programming model.</a:t>
            </a:r>
          </a:p>
          <a:p>
            <a:pPr rtl="0">
              <a:spcBef>
                <a:spcPts val="0"/>
              </a:spcBef>
              <a:buNone/>
            </a:pPr>
            <a:endParaRPr/>
          </a:p>
          <a:p>
            <a:pPr>
              <a:spcBef>
                <a:spcPts val="0"/>
              </a:spcBef>
              <a:buNone/>
            </a:pPr>
            <a:r>
              <a:rPr lang="en"/>
              <a:t>The explicit managed shared memory space is not a fundamental difference, because many SIMD processors have an explicitly managed local memory. For the sake of consistency, we stick to the example of SSE, and therefore the shared memory space is considered as a difference.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To keep thousands of PEs busy, programmers need to create a massive number of threads, at the scales of millions and beyond.</a:t>
            </a:r>
          </a:p>
          <a:p>
            <a:pPr rtl="0">
              <a:spcBef>
                <a:spcPts val="0"/>
              </a:spcBef>
              <a:buNone/>
            </a:pPr>
            <a:endParaRPr dirty="0"/>
          </a:p>
          <a:p>
            <a:pPr rtl="0">
              <a:spcBef>
                <a:spcPts val="0"/>
              </a:spcBef>
              <a:buNone/>
            </a:pPr>
            <a:r>
              <a:rPr lang="en" dirty="0"/>
              <a:t>To organize millions of threads, hierarchy is imposed.</a:t>
            </a:r>
          </a:p>
          <a:p>
            <a:pPr marL="457200" lvl="0" indent="-317500" rtl="0">
              <a:spcBef>
                <a:spcPts val="0"/>
              </a:spcBef>
              <a:buClr>
                <a:srgbClr val="000000"/>
              </a:buClr>
              <a:buSzPct val="127272"/>
              <a:buFont typeface="Arial"/>
              <a:buAutoNum type="arabicPeriod"/>
            </a:pPr>
            <a:r>
              <a:rPr lang="en" dirty="0"/>
              <a:t>Hundreds of threads are grouped into a thread block.</a:t>
            </a:r>
          </a:p>
          <a:p>
            <a:pPr marL="457200" lvl="0" indent="-317500">
              <a:spcBef>
                <a:spcPts val="0"/>
              </a:spcBef>
              <a:buClr>
                <a:srgbClr val="000000"/>
              </a:buClr>
              <a:buSzPct val="127272"/>
              <a:buFont typeface="Arial"/>
              <a:buAutoNum type="arabicPeriod"/>
            </a:pPr>
            <a:r>
              <a:rPr lang="en" dirty="0"/>
              <a:t>Tens to thousands of threads block are grouped into a grid.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Programmers explicitly express the available parallelism into threads. In this example, there are two thread blocks, each with four threads.</a:t>
            </a:r>
          </a:p>
          <a:p>
            <a:pPr rtl="0">
              <a:spcBef>
                <a:spcPts val="0"/>
              </a:spcBef>
              <a:buNone/>
            </a:pPr>
            <a:endParaRPr/>
          </a:p>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The syntax of declaring the thread hierarchy is &lt;&lt;&lt;(a,b,c),(d,e,f)&gt;&gt;&gt;, in which</a:t>
            </a:r>
          </a:p>
          <a:p>
            <a:pPr marL="457200" lvl="0" indent="-317500" rtl="0">
              <a:spcBef>
                <a:spcPts val="0"/>
              </a:spcBef>
              <a:buClr>
                <a:schemeClr val="dk1"/>
              </a:buClr>
              <a:buSzPct val="127272"/>
              <a:buFont typeface="Arial"/>
              <a:buAutoNum type="arabicPeriod"/>
            </a:pPr>
            <a:r>
              <a:rPr lang="en">
                <a:solidFill>
                  <a:schemeClr val="dk1"/>
                </a:solidFill>
              </a:rPr>
              <a:t>a,b,c are the three dimensions of the grid, which has (a*b*c) blocks</a:t>
            </a:r>
          </a:p>
          <a:p>
            <a:pPr marL="457200" lvl="0" indent="-317500" rtl="0">
              <a:spcBef>
                <a:spcPts val="0"/>
              </a:spcBef>
              <a:buClr>
                <a:schemeClr val="dk1"/>
              </a:buClr>
              <a:buSzPct val="127272"/>
              <a:buFont typeface="Arial"/>
              <a:buAutoNum type="arabicPeriod"/>
            </a:pPr>
            <a:r>
              <a:rPr lang="en">
                <a:solidFill>
                  <a:schemeClr val="dk1"/>
                </a:solidFill>
              </a:rPr>
              <a:t>d,e,f, are the three dimensions of the block, which has (d*e*f) threads</a:t>
            </a:r>
          </a:p>
          <a:p>
            <a:pPr lvl="0" rtl="0">
              <a:spcBef>
                <a:spcPts val="0"/>
              </a:spcBef>
              <a:buNone/>
            </a:pPr>
            <a:r>
              <a:rPr lang="en">
                <a:solidFill>
                  <a:schemeClr val="dk1"/>
                </a:solidFill>
              </a:rPr>
              <a:t>If the a dimension is not specified, the default size of that dimension is one.</a:t>
            </a:r>
          </a:p>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Each thread block can only run on one SIMD cluster.</a:t>
            </a:r>
          </a:p>
          <a:p>
            <a:pPr rtl="0">
              <a:spcBef>
                <a:spcPts val="0"/>
              </a:spcBef>
              <a:buNone/>
            </a:pPr>
            <a:r>
              <a:rPr lang="en"/>
              <a:t>Threads within the same thread block can share data via the same shared memory.</a:t>
            </a:r>
          </a:p>
          <a:p>
            <a:pPr rtl="0">
              <a:spcBef>
                <a:spcPts val="0"/>
              </a:spcBef>
              <a:buNone/>
            </a:pPr>
            <a:r>
              <a:rPr lang="en"/>
              <a:t>Threads in different blocks can only share data via global memory.</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Thread blocks are scheduled to the SIMD clusters dynamically.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assembly code shown here is similar to the syntax of Nvidia Parallel Thread Execution (PTX) virtual machine ISA:</a:t>
            </a:r>
          </a:p>
          <a:p>
            <a:pPr rtl="0">
              <a:spcBef>
                <a:spcPts val="0"/>
              </a:spcBef>
              <a:buNone/>
            </a:pPr>
            <a:r>
              <a:rPr lang="en" u="sng">
                <a:solidFill>
                  <a:schemeClr val="hlink"/>
                </a:solidFill>
                <a:hlinkClick r:id="rId3"/>
              </a:rPr>
              <a:t>http://docs.nvidia.com/cuda/parallel-thread-execution/</a:t>
            </a:r>
          </a:p>
          <a:p>
            <a:pPr>
              <a:spcBef>
                <a:spcPts val="0"/>
              </a:spcBef>
              <a:buNone/>
            </a:pPr>
            <a:r>
              <a:rPr lang="en"/>
              <a:t>For the sake of simplicity, the code here does not follow the exact syntax of PTX.</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Access to shared memory takes a few cycles of delay, which can be hidden by multithreading. Moreover, the shared memory has multiple banks to improve bandwidth.</a:t>
            </a:r>
          </a:p>
          <a:p>
            <a:pPr rtl="0">
              <a:spcBef>
                <a:spcPts val="0"/>
              </a:spcBef>
              <a:buNone/>
            </a:pPr>
            <a:endParaRPr/>
          </a:p>
          <a:p>
            <a:pPr>
              <a:spcBef>
                <a:spcPts val="0"/>
              </a:spcBef>
              <a:buNone/>
            </a:pPr>
            <a:r>
              <a:rPr lang="en"/>
              <a:t>Access to global memory takes hundreds of cycles, because it is off-chip. Moreover, the bandwidth of global memory is two orders of magnitude smaller than shared memory.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bottlenecks are two folded:</a:t>
            </a:r>
          </a:p>
          <a:p>
            <a:pPr marL="457200" lvl="0" indent="-317500" rtl="0">
              <a:spcBef>
                <a:spcPts val="0"/>
              </a:spcBef>
              <a:buClr>
                <a:srgbClr val="000000"/>
              </a:buClr>
              <a:buSzPct val="127272"/>
              <a:buFont typeface="Arial"/>
              <a:buAutoNum type="arabicPeriod"/>
            </a:pPr>
            <a:r>
              <a:rPr lang="en"/>
              <a:t>It is bandwidth bound. For every byte loaded from off-chip memory, too few operations are performed. The computation to (off-chip) memory ration if too low. The PEs are therefore starved for data most of the time.</a:t>
            </a:r>
          </a:p>
          <a:p>
            <a:pPr marL="457200" lvl="0" indent="-317500">
              <a:spcBef>
                <a:spcPts val="0"/>
              </a:spcBef>
              <a:buClr>
                <a:srgbClr val="000000"/>
              </a:buClr>
              <a:buSzPct val="127272"/>
              <a:buFont typeface="Arial"/>
              <a:buAutoNum type="arabicPeriod"/>
            </a:pPr>
            <a:r>
              <a:rPr lang="en"/>
              <a:t>It is also latency bound. Even if the off-chip memory bandwidth is infinite, the latency of the off-chip access requires thousands of active threads to hide, which is hard to maintain.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7" name="Shape 3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Programmers can declare a variable or an array as located in the shared memory, using the “__shared__” intrinsics.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When measured by benchmarks performance instead of peak performance, the GPU-CPU gap is much smaller, especially for irregular applications.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There are three major steps:</a:t>
            </a:r>
          </a:p>
          <a:p>
            <a:pPr marL="457200" lvl="0" indent="-317500" rtl="0">
              <a:spcBef>
                <a:spcPts val="0"/>
              </a:spcBef>
              <a:buClr>
                <a:srgbClr val="000000"/>
              </a:buClr>
              <a:buSzPct val="127272"/>
              <a:buFont typeface="Arial"/>
              <a:buAutoNum type="arabicPeriod"/>
            </a:pPr>
            <a:r>
              <a:rPr lang="en"/>
              <a:t>each of the 16x16 threads loads 1 element from global memory to shared memory</a:t>
            </a:r>
          </a:p>
          <a:p>
            <a:pPr marL="457200" lvl="0" indent="-317500" rtl="0">
              <a:spcBef>
                <a:spcPts val="0"/>
              </a:spcBef>
              <a:buClr>
                <a:srgbClr val="000000"/>
              </a:buClr>
              <a:buSzPct val="127272"/>
              <a:buFont typeface="Arial"/>
              <a:buAutoNum type="arabicPeriod"/>
            </a:pPr>
            <a:r>
              <a:rPr lang="en"/>
              <a:t>each thread compute over a 3x3 window using shared memory</a:t>
            </a:r>
          </a:p>
          <a:p>
            <a:pPr marL="457200" lvl="0" indent="-317500" rtl="0">
              <a:spcBef>
                <a:spcPts val="0"/>
              </a:spcBef>
              <a:buClr>
                <a:srgbClr val="000000"/>
              </a:buClr>
              <a:buSzPct val="127272"/>
              <a:buFont typeface="Arial"/>
              <a:buAutoNum type="arabicPeriod"/>
            </a:pPr>
            <a:r>
              <a:rPr lang="en"/>
              <a:t>each thread store its result of window operation into the global memory</a:t>
            </a:r>
          </a:p>
          <a:p>
            <a:pPr rtl="0">
              <a:spcBef>
                <a:spcPts val="0"/>
              </a:spcBef>
              <a:buNone/>
            </a:pPr>
            <a:endParaRPr/>
          </a:p>
          <a:p>
            <a:pPr lvl="0" rtl="0">
              <a:spcBef>
                <a:spcPts val="0"/>
              </a:spcBef>
              <a:buNone/>
            </a:pPr>
            <a:r>
              <a:rPr lang="en"/>
              <a:t>Now the computation to (off-chip) memory ratio is 9:2 (assuming 8-bit data, eight addition, one division, one read, one write).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As in all threaded programs, there are race hazards. Let’s debug the program step by step.</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Before the load instruction, all the 16x16 elements are in the global memory.</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Now some threads loads the data to shared memory ahead of other threads, because threads are executed out of order.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Some threads start execute the window operation before other threads finish loading the data to shared memory. Therefore, the window operation operates on faulty data.</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9" name="Shape 3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How to solve the race condition in threaded program?</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8" name="Shape 3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CUDA introduce a “SYNC” barrier, at which all threads within the same thread block will synchronize. Threads cannot advance beyond the SYNC barrier unless all other threads within the same thread block arrive at the SYNC barrier.</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9" name="Shape 4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When all threads hit the SYNC barrier, the 16x16 elements are all loaded to shared memory.</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After the SYNC barrier, the threads does not need to be synchronized any more.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0" name="Shape 4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architecture and programming model are tightly coupled, and therefore discussed together throughout this lecture.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9" name="Shape 4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As mentioned earlier, the shared memory is not a fundamental difference between vector SIMD and SIMT. We will now look into the </a:t>
            </a:r>
            <a:r>
              <a:rPr lang="en" dirty="0" err="1"/>
              <a:t>fundemental</a:t>
            </a:r>
            <a:r>
              <a:rPr lang="en" dirty="0"/>
              <a:t> difference.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7" name="Shape 4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Let’s look at two pieces of code, with vector SIMD code on the left and SIMT code on the right. They both execute the window average example that we have discussed earlier. Both have three major steps, but with differences.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The difference of (a) and (b) is not a clear cut. There are SIMD programming models that can abstract the HW vector width. That said, between SSE and CUDA, the difference of (a) and (b) is apparent.</a:t>
            </a:r>
          </a:p>
          <a:p>
            <a:pPr rtl="0">
              <a:spcBef>
                <a:spcPts val="0"/>
              </a:spcBef>
              <a:buNone/>
            </a:pPr>
            <a:endParaRPr dirty="0"/>
          </a:p>
          <a:p>
            <a:pPr lvl="0">
              <a:spcBef>
                <a:spcPts val="0"/>
              </a:spcBef>
              <a:buNone/>
            </a:pPr>
            <a:r>
              <a:rPr lang="en" dirty="0"/>
              <a:t>The difference of (c) and (d) is more fundamental. Elements in a vector should have the same program state, while threads can have different program states.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2" name="Shape 4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application algorithm usually consists of data level parallelism (DPL). GPU programmers need to convert DPL into thread level parallelism (TLP) for the GPU programming model. On the GPU hardware, the TLP is dynamically converted into DPL. In Nvidia GPUs, 32 threads are grouped into a warp, which is scheduled for execution together.</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9" name="Shape 4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Threads are grouped into warps, shown in the horizontal direction.</a:t>
            </a:r>
          </a:p>
          <a:p>
            <a:pPr lvl="0" rtl="0">
              <a:spcBef>
                <a:spcPts val="0"/>
              </a:spcBef>
              <a:buNone/>
            </a:pPr>
            <a:r>
              <a:rPr lang="en"/>
              <a:t>Warps are time-multiplexed on the PEs, shown in the vertical direction.</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5" name="Shape 4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We will use an example to illustrate how a warp of threads executes on the PEs.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2" name="Shape 5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This example assumes the two warp schedulers are decoupled. It is possible that they are coupled together, at the cost of hardware complexity.</a:t>
            </a:r>
          </a:p>
          <a:p>
            <a:pPr rtl="0">
              <a:spcBef>
                <a:spcPts val="0"/>
              </a:spcBef>
              <a:buNone/>
            </a:pPr>
            <a:endParaRPr/>
          </a:p>
          <a:p>
            <a:pPr rtl="0">
              <a:spcBef>
                <a:spcPts val="0"/>
              </a:spcBef>
              <a:buNone/>
            </a:pPr>
            <a:r>
              <a:rPr lang="en"/>
              <a:t>There are several components:</a:t>
            </a:r>
          </a:p>
          <a:p>
            <a:pPr marL="457200" lvl="0" indent="-317500" rtl="0">
              <a:spcBef>
                <a:spcPts val="0"/>
              </a:spcBef>
              <a:buClr>
                <a:srgbClr val="000000"/>
              </a:buClr>
              <a:buSzPct val="127272"/>
              <a:buFont typeface="Arial"/>
              <a:buAutoNum type="arabicPeriod"/>
            </a:pPr>
            <a:r>
              <a:rPr lang="en"/>
              <a:t>Warp scheduler, with 46 program counters, each for a warp.</a:t>
            </a:r>
          </a:p>
          <a:p>
            <a:pPr marL="457200" lvl="0" indent="-317500" rtl="0">
              <a:spcBef>
                <a:spcPts val="0"/>
              </a:spcBef>
              <a:buClr>
                <a:srgbClr val="000000"/>
              </a:buClr>
              <a:buSzPct val="127272"/>
              <a:buFont typeface="Arial"/>
              <a:buAutoNum type="arabicPeriod"/>
            </a:pPr>
            <a:r>
              <a:rPr lang="en"/>
              <a:t>Register file, with 32 lanes, typically one read port and one write port per lane.</a:t>
            </a:r>
          </a:p>
          <a:p>
            <a:pPr marL="457200" lvl="0" indent="-317500" rtl="0">
              <a:spcBef>
                <a:spcPts val="0"/>
              </a:spcBef>
              <a:buClr>
                <a:srgbClr val="000000"/>
              </a:buClr>
              <a:buSzPct val="127272"/>
              <a:buFont typeface="Arial"/>
              <a:buAutoNum type="arabicPeriod"/>
            </a:pPr>
            <a:r>
              <a:rPr lang="en"/>
              <a:t>Operant collector, with 32 lanes, can have multiple read ports.</a:t>
            </a:r>
          </a:p>
          <a:p>
            <a:pPr marL="457200" lvl="0" indent="-317500" rtl="0">
              <a:spcBef>
                <a:spcPts val="0"/>
              </a:spcBef>
              <a:buClr>
                <a:srgbClr val="000000"/>
              </a:buClr>
              <a:buSzPct val="127272"/>
              <a:buFont typeface="Arial"/>
              <a:buAutoNum type="arabicPeriod"/>
            </a:pPr>
            <a:r>
              <a:rPr lang="en"/>
              <a:t>Processing elements, 16 PEs per 32 data lane.</a:t>
            </a:r>
          </a:p>
          <a:p>
            <a:pPr marL="457200" lvl="0" indent="-317500" rtl="0">
              <a:spcBef>
                <a:spcPts val="0"/>
              </a:spcBef>
              <a:buClr>
                <a:srgbClr val="000000"/>
              </a:buClr>
              <a:buSzPct val="127272"/>
              <a:buFont typeface="Arial"/>
              <a:buAutoNum type="arabicPeriod"/>
            </a:pPr>
            <a:r>
              <a:rPr lang="en"/>
              <a:t>Result queue, with 32 lanes.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1" name="Shape 5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For the sake of simplicity, assume warp 0 and warp 1 are assigned to the same 32-lane register file, next to each other. In reality, warp 0 and warp 1 can be assigned differently, and to different register files.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0" name="Shape 5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Example of two warps:</a:t>
            </a:r>
          </a:p>
          <a:p>
            <a:pPr rtl="0">
              <a:spcBef>
                <a:spcPts val="0"/>
              </a:spcBef>
              <a:buNone/>
            </a:pPr>
            <a:r>
              <a:rPr lang="en"/>
              <a:t>Warp 0 executes on the left data path with the instruction add r0, r1, r2</a:t>
            </a:r>
          </a:p>
          <a:p>
            <a:pPr lvl="0" rtl="0">
              <a:spcBef>
                <a:spcPts val="0"/>
              </a:spcBef>
              <a:buNone/>
            </a:pPr>
            <a:r>
              <a:rPr lang="en"/>
              <a:t>Warp 1 executes on the right data path with the instruction sub r3, r4, r5</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8" name="Shape 5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Assume the register file has one read port. In cycle 1, warp 0 reads r1, while warp 1 reads r4.</a:t>
            </a:r>
          </a:p>
          <a:p>
            <a:pPr rtl="0">
              <a:spcBef>
                <a:spcPts val="0"/>
              </a:spcBef>
              <a:buNone/>
            </a:pPr>
            <a:endParaRPr/>
          </a:p>
          <a:p>
            <a:pPr lvl="0" rtl="0">
              <a:spcBef>
                <a:spcPts val="0"/>
              </a:spcBef>
              <a:buNone/>
            </a:pPr>
            <a:r>
              <a:rPr lang="en"/>
              <a:t>The address generation unit (AGU) maps the warp id and register id into the physical address.</a:t>
            </a:r>
          </a:p>
          <a:p>
            <a:pPr lvl="0" rtl="0">
              <a:spcBef>
                <a:spcPts val="0"/>
              </a:spcBef>
              <a:buNone/>
            </a:pPr>
            <a:endParaRPr/>
          </a:p>
          <a:p>
            <a:pPr lvl="0" rtl="0">
              <a:spcBef>
                <a:spcPts val="0"/>
              </a:spcBef>
              <a:buNone/>
            </a:pPr>
            <a:r>
              <a:rPr lang="en"/>
              <a:t>The register file may need two read port to support instructions with 3 source operands, e.g. the Fused Multiply Add (FMA).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number of Graphics DDR (GDDR) memory varies by configuration. The North Bridge and the GPU are now often integrated into the CPU die.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6" name="Shape 5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32 register values of the warp (32 threads) are read out from the register file within a single cycle.</a:t>
            </a:r>
          </a:p>
          <a:p>
            <a:pPr rtl="0">
              <a:spcBef>
                <a:spcPts val="0"/>
              </a:spcBef>
              <a:buNone/>
            </a:pPr>
            <a:endParaRPr/>
          </a:p>
          <a:p>
            <a:pPr rtl="0">
              <a:spcBef>
                <a:spcPts val="0"/>
              </a:spcBef>
              <a:buNone/>
            </a:pPr>
            <a:r>
              <a:rPr lang="en"/>
              <a:t>The PEs cannot execute the actual operation yet, because the second operand of the instruction (r2 for warp 0 and r5 for warp 1) is not yet available.</a:t>
            </a:r>
          </a:p>
          <a:p>
            <a:pPr rtl="0">
              <a:spcBef>
                <a:spcPts val="0"/>
              </a:spcBef>
              <a:buNone/>
            </a:pPr>
            <a:endParaRPr/>
          </a:p>
          <a:p>
            <a:pPr lvl="0" rtl="0">
              <a:spcBef>
                <a:spcPts val="0"/>
              </a:spcBef>
              <a:buNone/>
            </a:pPr>
            <a:r>
              <a:rPr lang="en"/>
              <a:t>Therefore, the first operand needs to be store at a buffer, called operand collector. The operand collector is a buffer and is less deep than the register file. Therefore, the operand collector can afford multiple read ports.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4" name="Shape 5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In cycle 2, warp 0 reads r2, while warp 1 reads r5.</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second operand is also pushed to the operand collector.</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0" name="Shape 5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Now both operands are available in the operand collector. Therefore, warp 0 can perform the “add”, and warp 1 can perform the “sub”.</a:t>
            </a:r>
          </a:p>
          <a:p>
            <a:pPr rtl="0">
              <a:spcBef>
                <a:spcPts val="0"/>
              </a:spcBef>
              <a:buNone/>
            </a:pPr>
            <a:endParaRPr/>
          </a:p>
          <a:p>
            <a:pPr rtl="0">
              <a:spcBef>
                <a:spcPts val="0"/>
              </a:spcBef>
              <a:buNone/>
            </a:pPr>
            <a:r>
              <a:rPr lang="en"/>
              <a:t>There are 16 PEs for every 32-lane data path. Therefore, each warp execution is performed in two stages:</a:t>
            </a:r>
          </a:p>
          <a:p>
            <a:pPr marL="457200" lvl="0" indent="-317500" rtl="0">
              <a:spcBef>
                <a:spcPts val="0"/>
              </a:spcBef>
              <a:buClr>
                <a:srgbClr val="000000"/>
              </a:buClr>
              <a:buSzPct val="127272"/>
              <a:buFont typeface="Arial"/>
              <a:buAutoNum type="arabicPeriod"/>
            </a:pPr>
            <a:r>
              <a:rPr lang="en"/>
              <a:t>In the first stage, 16 PEs execute the first 16 threads of the 32-thread warp</a:t>
            </a:r>
          </a:p>
          <a:p>
            <a:pPr marL="457200" lvl="0" indent="-317500" rtl="0">
              <a:spcBef>
                <a:spcPts val="0"/>
              </a:spcBef>
              <a:buClr>
                <a:srgbClr val="000000"/>
              </a:buClr>
              <a:buSzPct val="127272"/>
              <a:buFont typeface="Arial"/>
              <a:buAutoNum type="arabicPeriod"/>
            </a:pPr>
            <a:r>
              <a:rPr lang="en"/>
              <a:t>In the second stage, 16 PEs execute the last 16 threads of the 32-thread warp</a:t>
            </a:r>
          </a:p>
          <a:p>
            <a:pPr rtl="0">
              <a:spcBef>
                <a:spcPts val="0"/>
              </a:spcBef>
              <a:buNone/>
            </a:pPr>
            <a:endParaRPr/>
          </a:p>
          <a:p>
            <a:pPr rtl="0">
              <a:spcBef>
                <a:spcPts val="0"/>
              </a:spcBef>
              <a:buNone/>
            </a:pPr>
            <a:r>
              <a:rPr lang="en"/>
              <a:t>Note that now other warps can start their read out stage.</a:t>
            </a:r>
          </a:p>
          <a:p>
            <a:pPr rtl="0">
              <a:spcBef>
                <a:spcPts val="0"/>
              </a:spcBef>
              <a:buNone/>
            </a:pPr>
            <a:endParaRPr/>
          </a:p>
          <a:p>
            <a:pPr rtl="0">
              <a:spcBef>
                <a:spcPts val="0"/>
              </a:spcBef>
              <a:buNone/>
            </a:pPr>
            <a:r>
              <a:rPr lang="en"/>
              <a:t>Question: Does it help if we use 32 PEs (instead of 16 PEs) for each 32-lane data path?</a:t>
            </a:r>
          </a:p>
          <a:p>
            <a:pPr lvl="0" rtl="0">
              <a:spcBef>
                <a:spcPts val="0"/>
              </a:spcBef>
              <a:buNone/>
            </a:pPr>
            <a:r>
              <a:rPr lang="en"/>
              <a:t>Answer: If we use </a:t>
            </a:r>
            <a:r>
              <a:rPr lang="en">
                <a:solidFill>
                  <a:schemeClr val="dk1"/>
                </a:solidFill>
              </a:rPr>
              <a:t>32 PEs (instead of 16 PEs) for each 32-lane data path</a:t>
            </a:r>
            <a:r>
              <a:rPr lang="en"/>
              <a:t>, the execution is done in one cycle. However, the source operands are only available every two cycles (due to a single read port in the register file), the PEs will be idle every other cycle.</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8" name="Shape 5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results of the two-stage are buffered into the result queue, waiting to be written back to the register file.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6" name="Shape 5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After the write back stage, the instruction retires. The program counter of the warp can be advanced.</a:t>
            </a:r>
          </a:p>
          <a:p>
            <a:pPr rtl="0">
              <a:spcBef>
                <a:spcPts val="0"/>
              </a:spcBef>
              <a:buNone/>
            </a:pPr>
            <a:endParaRPr/>
          </a:p>
          <a:p>
            <a:pPr lvl="0" rtl="0">
              <a:spcBef>
                <a:spcPts val="0"/>
              </a:spcBef>
              <a:buNone/>
            </a:pPr>
            <a:r>
              <a:rPr lang="en"/>
              <a:t>In this example, there are only five stages in the execution pipeline. In the GPU, the pipeline can be as deep as 10 to 20 cycles, although the pipeline throughput can keep the PEs busy every cycle.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3" name="Shape 5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lnSpc>
                <a:spcPct val="100000"/>
              </a:lnSpc>
              <a:spcBef>
                <a:spcPts val="0"/>
              </a:spcBef>
              <a:buNone/>
            </a:pPr>
            <a:r>
              <a:rPr lang="en" dirty="0"/>
              <a:t>NVIDIA Fermi architecture can scale to 512 </a:t>
            </a:r>
            <a:r>
              <a:rPr lang="en-US" dirty="0" smtClean="0"/>
              <a:t>Cores, also called </a:t>
            </a:r>
            <a:r>
              <a:rPr lang="en" dirty="0" smtClean="0"/>
              <a:t>Processing </a:t>
            </a:r>
            <a:r>
              <a:rPr lang="en" dirty="0"/>
              <a:t>Elements (PEs), although low-end versions are configured with less PEs.</a:t>
            </a:r>
          </a:p>
          <a:p>
            <a:pPr rtl="0">
              <a:lnSpc>
                <a:spcPct val="100000"/>
              </a:lnSpc>
              <a:spcBef>
                <a:spcPts val="0"/>
              </a:spcBef>
              <a:buNone/>
            </a:pPr>
            <a:endParaRPr dirty="0"/>
          </a:p>
          <a:p>
            <a:pPr rtl="0">
              <a:lnSpc>
                <a:spcPct val="100000"/>
              </a:lnSpc>
              <a:spcBef>
                <a:spcPts val="0"/>
              </a:spcBef>
              <a:buNone/>
            </a:pPr>
            <a:r>
              <a:rPr lang="en" dirty="0"/>
              <a:t>In the context of this lecture, and related documents, these three terms are equivalent and </a:t>
            </a:r>
            <a:r>
              <a:rPr lang="en-US" dirty="0" smtClean="0"/>
              <a:t>inter</a:t>
            </a:r>
            <a:r>
              <a:rPr lang="en" dirty="0" smtClean="0"/>
              <a:t>changeable</a:t>
            </a:r>
            <a:r>
              <a:rPr lang="en" dirty="0"/>
              <a:t>:</a:t>
            </a:r>
          </a:p>
          <a:p>
            <a:pPr marL="457200" lvl="0" indent="-298450" rtl="0">
              <a:lnSpc>
                <a:spcPct val="100000"/>
              </a:lnSpc>
              <a:spcBef>
                <a:spcPts val="0"/>
              </a:spcBef>
              <a:buClr>
                <a:srgbClr val="000000"/>
              </a:buClr>
              <a:buSzPct val="100000"/>
              <a:buFont typeface="Arial"/>
              <a:buChar char="●"/>
            </a:pPr>
            <a:r>
              <a:rPr lang="en" dirty="0"/>
              <a:t>Processing Element (PE)</a:t>
            </a:r>
          </a:p>
          <a:p>
            <a:pPr marL="457200" lvl="0" indent="-298450" rtl="0">
              <a:lnSpc>
                <a:spcPct val="100000"/>
              </a:lnSpc>
              <a:spcBef>
                <a:spcPts val="0"/>
              </a:spcBef>
              <a:buClr>
                <a:srgbClr val="000000"/>
              </a:buClr>
              <a:buSzPct val="100000"/>
              <a:buFont typeface="Arial"/>
              <a:buChar char="●"/>
            </a:pPr>
            <a:r>
              <a:rPr lang="en" dirty="0"/>
              <a:t>Stream Processor (SP)</a:t>
            </a:r>
          </a:p>
          <a:p>
            <a:pPr marL="457200" lvl="0" indent="-298450" rtl="0">
              <a:lnSpc>
                <a:spcPct val="100000"/>
              </a:lnSpc>
              <a:spcBef>
                <a:spcPts val="0"/>
              </a:spcBef>
              <a:buClr>
                <a:srgbClr val="000000"/>
              </a:buClr>
              <a:buSzPct val="100000"/>
              <a:buFont typeface="Arial"/>
              <a:buChar char="●"/>
            </a:pPr>
            <a:r>
              <a:rPr lang="en" dirty="0"/>
              <a:t>Core</a:t>
            </a:r>
          </a:p>
        </p:txBody>
      </p:sp>
    </p:spTree>
    <p:extLst>
      <p:ext uri="{BB962C8B-B14F-4D97-AF65-F5344CB8AC3E}">
        <p14:creationId xmlns:p14="http://schemas.microsoft.com/office/powerpoint/2010/main" val="14623611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Nvidia Kepler architecture scales to 2000+ cores (</a:t>
            </a:r>
            <a:r>
              <a:rPr lang="en" u="sng">
                <a:solidFill>
                  <a:schemeClr val="hlink"/>
                </a:solidFill>
                <a:hlinkClick r:id="rId3"/>
              </a:rPr>
              <a:t>http://www.nvidia.com/object/tesla-servers.html</a:t>
            </a:r>
            <a:r>
              <a:rPr lang="en"/>
              <a:t>). It resembles the previous generation, but packs more PEs into a cluster.</a:t>
            </a:r>
          </a:p>
          <a:p>
            <a:pPr rtl="0">
              <a:spcBef>
                <a:spcPts val="0"/>
              </a:spcBef>
              <a:buNone/>
            </a:pPr>
            <a:endParaRPr/>
          </a:p>
          <a:p>
            <a:pPr rtl="0">
              <a:spcBef>
                <a:spcPts val="0"/>
              </a:spcBef>
              <a:buNone/>
            </a:pPr>
            <a:r>
              <a:rPr lang="en"/>
              <a:t>Here is a detailed review of the difference between Kepler and Fermi architecture:</a:t>
            </a:r>
          </a:p>
          <a:p>
            <a:pPr lvl="0" rtl="0">
              <a:spcBef>
                <a:spcPts val="0"/>
              </a:spcBef>
              <a:buNone/>
            </a:pPr>
            <a:r>
              <a:rPr lang="en" u="sng">
                <a:solidFill>
                  <a:schemeClr val="hlink"/>
                </a:solidFill>
                <a:hlinkClick r:id="rId4"/>
              </a:rPr>
              <a:t>http://www.anandtech.com/show/5699/nvidia-geforce-gtx-680-review/</a:t>
            </a:r>
          </a:p>
        </p:txBody>
      </p:sp>
    </p:spTree>
    <p:extLst>
      <p:ext uri="{BB962C8B-B14F-4D97-AF65-F5344CB8AC3E}">
        <p14:creationId xmlns:p14="http://schemas.microsoft.com/office/powerpoint/2010/main" val="11981991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Nvidia Maxwell is focusing on energy efficiency. The PE cluster contains multiple partitions, within which threads are scheduled locally. It is beneficial for hardware complexity and energy efficiency</a:t>
            </a:r>
            <a:r>
              <a:rPr lang="en" dirty="0" smtClean="0"/>
              <a:t>.</a:t>
            </a:r>
            <a:endParaRPr lang="en-US" dirty="0" smtClean="0"/>
          </a:p>
          <a:p>
            <a:pPr rtl="0">
              <a:spcBef>
                <a:spcPts val="0"/>
              </a:spcBef>
              <a:buNone/>
            </a:pPr>
            <a:endParaRPr lang="en-US" dirty="0" smtClean="0"/>
          </a:p>
          <a:p>
            <a:pPr rtl="0">
              <a:spcBef>
                <a:spcPts val="0"/>
              </a:spcBef>
              <a:buNone/>
            </a:pPr>
            <a:r>
              <a:rPr lang="en-US" dirty="0" smtClean="0"/>
              <a:t>White paper on NVIDIA Maxwell architecture:</a:t>
            </a:r>
          </a:p>
          <a:p>
            <a:pPr rtl="0">
              <a:spcBef>
                <a:spcPts val="0"/>
              </a:spcBef>
              <a:buNone/>
            </a:pPr>
            <a:r>
              <a:rPr lang="en-US" u="sng" dirty="0" smtClean="0">
                <a:solidFill>
                  <a:schemeClr val="hlink"/>
                </a:solidFill>
                <a:hlinkClick r:id="rId3"/>
              </a:rPr>
              <a:t>http://international.download.nvidia.com/geforce-com/international/pdfs/GeForce_GTX_980_Whitepaper_FINAL.PDF</a:t>
            </a:r>
          </a:p>
          <a:p>
            <a:pPr rtl="0">
              <a:spcBef>
                <a:spcPts val="0"/>
              </a:spcBef>
              <a:buNone/>
            </a:pPr>
            <a:endParaRPr dirty="0"/>
          </a:p>
          <a:p>
            <a:pPr rtl="0">
              <a:spcBef>
                <a:spcPts val="0"/>
              </a:spcBef>
              <a:buNone/>
            </a:pPr>
            <a:r>
              <a:rPr lang="en" dirty="0"/>
              <a:t>Here is a detailed review of the difference between Maxwell and Kepler architecture:</a:t>
            </a:r>
          </a:p>
          <a:p>
            <a:pPr lvl="0" rtl="0">
              <a:spcBef>
                <a:spcPts val="0"/>
              </a:spcBef>
              <a:buNone/>
            </a:pPr>
            <a:r>
              <a:rPr lang="en" u="sng" dirty="0">
                <a:solidFill>
                  <a:schemeClr val="hlink"/>
                </a:solidFill>
                <a:hlinkClick r:id="rId4"/>
              </a:rPr>
              <a:t>http://www.anandtech.com/show/5699/nvidia-geforce-gtx-680-review/</a:t>
            </a:r>
          </a:p>
        </p:txBody>
      </p:sp>
    </p:spTree>
    <p:extLst>
      <p:ext uri="{BB962C8B-B14F-4D97-AF65-F5344CB8AC3E}">
        <p14:creationId xmlns:p14="http://schemas.microsoft.com/office/powerpoint/2010/main" val="118414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is the </a:t>
            </a:r>
            <a:r>
              <a:rPr lang="en-US" dirty="0" err="1" smtClean="0"/>
              <a:t>Nvidia</a:t>
            </a:r>
            <a:r>
              <a:rPr lang="en-US" dirty="0" smtClean="0"/>
              <a:t> Jetson JX1 Development platform,</a:t>
            </a:r>
            <a:r>
              <a:rPr lang="en-US" baseline="0" dirty="0" smtClean="0"/>
              <a:t> which contains t</a:t>
            </a:r>
            <a:r>
              <a:rPr lang="en-US" dirty="0" smtClean="0"/>
              <a:t>he </a:t>
            </a:r>
            <a:r>
              <a:rPr lang="en-US" dirty="0" err="1" smtClean="0"/>
              <a:t>Nvidia</a:t>
            </a:r>
            <a:r>
              <a:rPr lang="en-US" dirty="0" smtClean="0"/>
              <a:t> </a:t>
            </a:r>
            <a:r>
              <a:rPr lang="en-US" dirty="0" err="1" smtClean="0"/>
              <a:t>Tegra</a:t>
            </a:r>
            <a:r>
              <a:rPr lang="en-US" dirty="0" smtClean="0"/>
              <a:t> X1 System-On-Chip</a:t>
            </a:r>
            <a:r>
              <a:rPr lang="en-US" baseline="0" dirty="0" smtClean="0"/>
              <a:t> (SOC) with integrated GPU.</a:t>
            </a:r>
          </a:p>
          <a:p>
            <a:r>
              <a:rPr lang="en-US" baseline="0" dirty="0" smtClean="0"/>
              <a:t>On the right is the an overview of major components in the platform and SOC.</a:t>
            </a:r>
          </a:p>
          <a:p>
            <a:r>
              <a:rPr lang="en-US" baseline="0" dirty="0" smtClean="0"/>
              <a:t>Compared to the GPUs in discrete graphics card, the GPU in mobile SOC is tightly integrated with the CPU, sharing on-chip network and off-chip memory.</a:t>
            </a:r>
          </a:p>
          <a:p>
            <a:r>
              <a:rPr lang="en-US" dirty="0" smtClean="0"/>
              <a:t>Reference:</a:t>
            </a:r>
          </a:p>
          <a:p>
            <a:r>
              <a:rPr lang="en-US" dirty="0" smtClean="0"/>
              <a:t>https://</a:t>
            </a:r>
            <a:r>
              <a:rPr lang="en-US" dirty="0" err="1" smtClean="0"/>
              <a:t>devblogs.nvidia.com</a:t>
            </a:r>
            <a:r>
              <a:rPr lang="en-US" dirty="0" smtClean="0"/>
              <a:t>/</a:t>
            </a:r>
            <a:r>
              <a:rPr lang="en-US" dirty="0" err="1" smtClean="0"/>
              <a:t>parallelforall</a:t>
            </a:r>
            <a:r>
              <a:rPr lang="en-US" dirty="0" smtClean="0"/>
              <a:t>/nvidia-jetson-tx1-supercomputer-on-module-drives-next-wave-of-autonomous-machines/</a:t>
            </a:r>
          </a:p>
          <a:p>
            <a:endParaRPr lang="en-US" dirty="0"/>
          </a:p>
        </p:txBody>
      </p:sp>
    </p:spTree>
    <p:extLst>
      <p:ext uri="{BB962C8B-B14F-4D97-AF65-F5344CB8AC3E}">
        <p14:creationId xmlns:p14="http://schemas.microsoft.com/office/powerpoint/2010/main" val="773427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From Fermi to Kepler:</a:t>
            </a:r>
          </a:p>
          <a:p>
            <a:r>
              <a:rPr lang="en-US" dirty="0" smtClean="0"/>
              <a:t>Change: More cores per compute</a:t>
            </a:r>
            <a:r>
              <a:rPr lang="en-US" baseline="0" dirty="0" smtClean="0"/>
              <a:t> </a:t>
            </a:r>
            <a:r>
              <a:rPr lang="en-US" dirty="0" smtClean="0"/>
              <a:t>cluster</a:t>
            </a:r>
            <a:r>
              <a:rPr lang="en-US" baseline="0" dirty="0" smtClean="0"/>
              <a:t>.</a:t>
            </a:r>
          </a:p>
          <a:p>
            <a:r>
              <a:rPr lang="en-US" baseline="0" dirty="0" smtClean="0"/>
              <a:t>Pros: Increase computation density.</a:t>
            </a:r>
          </a:p>
          <a:p>
            <a:r>
              <a:rPr lang="en-US" baseline="0" dirty="0" smtClean="0"/>
              <a:t>Cons: Complexity of communication network. Pressure on instruction cache throughput.</a:t>
            </a:r>
          </a:p>
          <a:p>
            <a:endParaRPr lang="en-US" baseline="0" dirty="0" smtClean="0"/>
          </a:p>
          <a:p>
            <a:r>
              <a:rPr lang="en-US" baseline="0" dirty="0" smtClean="0"/>
              <a:t>From Kepler to Maxwell:</a:t>
            </a:r>
          </a:p>
          <a:p>
            <a:r>
              <a:rPr lang="en-US" baseline="0" dirty="0" smtClean="0"/>
              <a:t>Change: Partition a cluster into sub-clusters.</a:t>
            </a:r>
          </a:p>
          <a:p>
            <a:r>
              <a:rPr lang="en-US" baseline="0" dirty="0" smtClean="0"/>
              <a:t>Pros: Improve energy efficiency by eliminating complex network between sub-clusters.</a:t>
            </a:r>
          </a:p>
          <a:p>
            <a:r>
              <a:rPr lang="en-US" dirty="0" smtClean="0"/>
              <a:t>Cons: Less area efficient.</a:t>
            </a:r>
            <a:r>
              <a:rPr lang="en-US" baseline="0" dirty="0" smtClean="0"/>
              <a:t> For example, each sub-cluster will need its own set of SFU and LD/ST unit.</a:t>
            </a:r>
            <a:endParaRPr lang="en-US" dirty="0" smtClean="0"/>
          </a:p>
          <a:p>
            <a:endParaRPr lang="en-US" dirty="0" smtClean="0"/>
          </a:p>
          <a:p>
            <a:r>
              <a:rPr lang="en-US" dirty="0" smtClean="0"/>
              <a:t>References:</a:t>
            </a:r>
          </a:p>
          <a:p>
            <a:r>
              <a:rPr lang="en-US" dirty="0" smtClean="0"/>
              <a:t>Comparison</a:t>
            </a:r>
            <a:r>
              <a:rPr lang="en-US" baseline="0" dirty="0" smtClean="0"/>
              <a:t> between Kepler and Fermi:</a:t>
            </a:r>
          </a:p>
          <a:p>
            <a:r>
              <a:rPr lang="en-US" dirty="0" smtClean="0"/>
              <a:t>http://</a:t>
            </a:r>
            <a:r>
              <a:rPr lang="en-US" dirty="0" err="1" smtClean="0"/>
              <a:t>www.anandtech.com</a:t>
            </a:r>
            <a:r>
              <a:rPr lang="en-US" dirty="0" smtClean="0"/>
              <a:t>/show/5699/nvidia-geforce-gtx-680-review/</a:t>
            </a:r>
          </a:p>
          <a:p>
            <a:r>
              <a:rPr lang="en-US" dirty="0" smtClean="0"/>
              <a:t>Comparison between Maxwell and Kepler:</a:t>
            </a:r>
          </a:p>
          <a:p>
            <a:r>
              <a:rPr lang="en-US" dirty="0" smtClean="0"/>
              <a:t>http://</a:t>
            </a:r>
            <a:r>
              <a:rPr lang="en-US" dirty="0" err="1" smtClean="0"/>
              <a:t>www.anandtech.com</a:t>
            </a:r>
            <a:r>
              <a:rPr lang="en-US" dirty="0" smtClean="0"/>
              <a:t>/show/8526/nvidia-geforce-gtx-980-review/</a:t>
            </a:r>
          </a:p>
          <a:p>
            <a:endParaRPr lang="en-US" dirty="0"/>
          </a:p>
        </p:txBody>
      </p:sp>
    </p:spTree>
    <p:extLst>
      <p:ext uri="{BB962C8B-B14F-4D97-AF65-F5344CB8AC3E}">
        <p14:creationId xmlns:p14="http://schemas.microsoft.com/office/powerpoint/2010/main" val="12240400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9" name="Shape 5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1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6" name="Shape 5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Assume the register file of MIPS has two read port and one write port. What would happen for a three-operand operation? Multiple issue? Instructions of different latency?</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3" name="Shape 6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What happened when the pipeline is deeper? The Netburst went Netbust (</a:t>
            </a:r>
            <a:r>
              <a:rPr lang="en" u="sng" dirty="0">
                <a:solidFill>
                  <a:schemeClr val="hlink"/>
                </a:solidFill>
                <a:hlinkClick r:id="rId3"/>
              </a:rPr>
              <a:t>https://en.wikipedia.org/wiki/Pentium_4</a:t>
            </a:r>
            <a:r>
              <a:rPr lang="en" dirty="0"/>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0" name="Shape 6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CPUs typically uses branch predictors (</a:t>
            </a:r>
            <a:r>
              <a:rPr lang="en" u="sng">
                <a:solidFill>
                  <a:schemeClr val="hlink"/>
                </a:solidFill>
                <a:hlinkClick r:id="rId3"/>
              </a:rPr>
              <a:t>https://en.wikipedia.org/wiki/Branch_predictor</a:t>
            </a:r>
            <a:r>
              <a:rPr lang="en"/>
              <a:t>).</a:t>
            </a:r>
          </a:p>
          <a:p>
            <a:pPr lvl="0" rtl="0">
              <a:spcBef>
                <a:spcPts val="0"/>
              </a:spcBef>
              <a:buNone/>
            </a:pPr>
            <a:r>
              <a:rPr lang="en"/>
              <a:t>Can we play some better tricks? What if we can switch threads at zero cycle cost?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7" name="Shape 7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100"/>
          </a:p>
        </p:txBody>
      </p:sp>
    </p:spTree>
    <p:extLst>
      <p:ext uri="{BB962C8B-B14F-4D97-AF65-F5344CB8AC3E}">
        <p14:creationId xmlns:p14="http://schemas.microsoft.com/office/powerpoint/2010/main" val="11224478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85" name="Shape 7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100" dirty="0" smtClean="0"/>
              <a:t>Reference</a:t>
            </a:r>
            <a:r>
              <a:rPr lang="en-US" sz="1100" baseline="0" dirty="0" smtClean="0"/>
              <a:t> on shared memory conflicts:</a:t>
            </a:r>
          </a:p>
          <a:p>
            <a:pPr>
              <a:spcBef>
                <a:spcPts val="0"/>
              </a:spcBef>
              <a:buNone/>
            </a:pPr>
            <a:r>
              <a:rPr lang="en-US" sz="1100" dirty="0" smtClean="0"/>
              <a:t>https://</a:t>
            </a:r>
            <a:r>
              <a:rPr lang="en-US" sz="1100" dirty="0" err="1" smtClean="0"/>
              <a:t>docs.nvidia.com</a:t>
            </a:r>
            <a:r>
              <a:rPr lang="en-US" sz="1100" dirty="0" smtClean="0"/>
              <a:t>/</a:t>
            </a:r>
            <a:r>
              <a:rPr lang="en-US" sz="1100" dirty="0" err="1" smtClean="0"/>
              <a:t>cuda</a:t>
            </a:r>
            <a:r>
              <a:rPr lang="en-US" sz="1100" dirty="0" smtClean="0"/>
              <a:t>/</a:t>
            </a:r>
            <a:r>
              <a:rPr lang="en-US" sz="1100" dirty="0" err="1" smtClean="0"/>
              <a:t>cuda</a:t>
            </a:r>
            <a:r>
              <a:rPr lang="en-US" sz="1100" dirty="0" smtClean="0"/>
              <a:t>-c-programming-guide/</a:t>
            </a:r>
          </a:p>
          <a:p>
            <a:pPr>
              <a:spcBef>
                <a:spcPts val="0"/>
              </a:spcBef>
              <a:buNone/>
            </a:pPr>
            <a:endParaRPr lang="en-US" sz="1100" dirty="0" smtClean="0"/>
          </a:p>
          <a:p>
            <a:pPr>
              <a:spcBef>
                <a:spcPts val="0"/>
              </a:spcBef>
              <a:buNone/>
            </a:pPr>
            <a:endParaRPr sz="1100" dirty="0"/>
          </a:p>
        </p:txBody>
      </p:sp>
    </p:spTree>
    <p:extLst>
      <p:ext uri="{BB962C8B-B14F-4D97-AF65-F5344CB8AC3E}">
        <p14:creationId xmlns:p14="http://schemas.microsoft.com/office/powerpoint/2010/main" val="15702289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Shape 8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6" name="Shape 8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100" dirty="0" smtClean="0"/>
              <a:t>Reference</a:t>
            </a:r>
            <a:r>
              <a:rPr lang="en-US" sz="1100" baseline="0" dirty="0" smtClean="0"/>
              <a:t> on global memory alignment:</a:t>
            </a:r>
          </a:p>
          <a:p>
            <a:pPr>
              <a:spcBef>
                <a:spcPts val="0"/>
              </a:spcBef>
              <a:buNone/>
            </a:pPr>
            <a:r>
              <a:rPr lang="en-US" sz="1100" dirty="0" smtClean="0"/>
              <a:t>https://</a:t>
            </a:r>
            <a:r>
              <a:rPr lang="en-US" sz="1100" dirty="0" err="1" smtClean="0"/>
              <a:t>docs.nvidia.com</a:t>
            </a:r>
            <a:r>
              <a:rPr lang="en-US" sz="1100" dirty="0" smtClean="0"/>
              <a:t>/</a:t>
            </a:r>
            <a:r>
              <a:rPr lang="en-US" sz="1100" dirty="0" err="1" smtClean="0"/>
              <a:t>cuda</a:t>
            </a:r>
            <a:r>
              <a:rPr lang="en-US" sz="1100" dirty="0" smtClean="0"/>
              <a:t>/</a:t>
            </a:r>
            <a:r>
              <a:rPr lang="en-US" sz="1100" dirty="0" err="1" smtClean="0"/>
              <a:t>cuda</a:t>
            </a:r>
            <a:r>
              <a:rPr lang="en-US" sz="1100" dirty="0" smtClean="0"/>
              <a:t>-c-programming-guide/</a:t>
            </a:r>
          </a:p>
          <a:p>
            <a:pPr>
              <a:spcBef>
                <a:spcPts val="0"/>
              </a:spcBef>
              <a:buNone/>
            </a:pPr>
            <a:endParaRPr lang="en-US" sz="1100" dirty="0" smtClean="0"/>
          </a:p>
          <a:p>
            <a:pPr>
              <a:spcBef>
                <a:spcPts val="0"/>
              </a:spcBef>
              <a:buNone/>
            </a:pPr>
            <a:endParaRPr lang="en-US" sz="1100" dirty="0" smtClean="0"/>
          </a:p>
          <a:p>
            <a:pPr>
              <a:spcBef>
                <a:spcPts val="0"/>
              </a:spcBef>
              <a:buNone/>
            </a:pPr>
            <a:endParaRPr sz="1100" dirty="0"/>
          </a:p>
        </p:txBody>
      </p:sp>
    </p:spTree>
    <p:extLst>
      <p:ext uri="{BB962C8B-B14F-4D97-AF65-F5344CB8AC3E}">
        <p14:creationId xmlns:p14="http://schemas.microsoft.com/office/powerpoint/2010/main" val="18843193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6" name="Shape 6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What is some elements (threads) within a vector (warp) diverge at branch?</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3" name="Shape 6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 the top</a:t>
            </a:r>
            <a:r>
              <a:rPr lang="en-US" baseline="0" dirty="0" smtClean="0"/>
              <a:t> </a:t>
            </a:r>
            <a:r>
              <a:rPr lang="en-US" dirty="0" smtClean="0"/>
              <a:t>left is the </a:t>
            </a:r>
            <a:r>
              <a:rPr lang="en-US" dirty="0" err="1" smtClean="0"/>
              <a:t>Nvidia</a:t>
            </a:r>
            <a:r>
              <a:rPr lang="en-US" dirty="0" smtClean="0"/>
              <a:t> P100 chip,</a:t>
            </a:r>
            <a:r>
              <a:rPr lang="en-US" baseline="0" dirty="0" smtClean="0"/>
              <a:t> designed for high-performance computing.</a:t>
            </a:r>
          </a:p>
          <a:p>
            <a:r>
              <a:rPr lang="en-US" baseline="0" dirty="0" smtClean="0"/>
              <a:t>At the bottom is the mechanism of Chip-on-Wafer-on-Substrate, which integrates the GPU with stacked DDR memories on the same substrate.</a:t>
            </a:r>
            <a:endParaRPr lang="en-US" dirty="0" smtClean="0"/>
          </a:p>
          <a:p>
            <a:r>
              <a:rPr lang="en-US" dirty="0" smtClean="0"/>
              <a:t>On the top right is one possible configuration of</a:t>
            </a:r>
            <a:r>
              <a:rPr lang="en-US" baseline="0" dirty="0" smtClean="0"/>
              <a:t> </a:t>
            </a:r>
            <a:r>
              <a:rPr lang="en-US" dirty="0" smtClean="0"/>
              <a:t>multiple GPUs with one CPU.</a:t>
            </a:r>
          </a:p>
          <a:p>
            <a:r>
              <a:rPr lang="en-US" dirty="0" smtClean="0"/>
              <a:t>Details</a:t>
            </a:r>
            <a:r>
              <a:rPr lang="en-US" baseline="0" dirty="0" smtClean="0"/>
              <a:t> of the Pascal architecture are available in this whitepaper</a:t>
            </a:r>
            <a:r>
              <a:rPr lang="en-US" dirty="0" smtClean="0"/>
              <a:t>:</a:t>
            </a:r>
          </a:p>
          <a:p>
            <a:r>
              <a:rPr lang="en-US" dirty="0" smtClean="0"/>
              <a:t>https://</a:t>
            </a:r>
            <a:r>
              <a:rPr lang="en-US" dirty="0" err="1" smtClean="0"/>
              <a:t>images.nvidia.com</a:t>
            </a:r>
            <a:r>
              <a:rPr lang="en-US" dirty="0" smtClean="0"/>
              <a:t>/content/pdf/tesla/whitepaper/pascal-architecture-</a:t>
            </a:r>
            <a:r>
              <a:rPr lang="en-US" dirty="0" err="1" smtClean="0"/>
              <a:t>whitepaper.pdf</a:t>
            </a:r>
            <a:endParaRPr lang="en-US" dirty="0" smtClean="0"/>
          </a:p>
          <a:p>
            <a:endParaRPr lang="en-US" dirty="0" smtClean="0"/>
          </a:p>
        </p:txBody>
      </p:sp>
    </p:spTree>
    <p:extLst>
      <p:ext uri="{BB962C8B-B14F-4D97-AF65-F5344CB8AC3E}">
        <p14:creationId xmlns:p14="http://schemas.microsoft.com/office/powerpoint/2010/main" val="10997354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0" name="Shape 6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Copy and paste the data path and we have a naive SIMD processor. How should we handle branch?</a:t>
            </a:r>
          </a:p>
          <a:p>
            <a:pPr rtl="0">
              <a:spcBef>
                <a:spcPts val="0"/>
              </a:spcBef>
              <a:buNone/>
            </a:pPr>
            <a:endParaRPr/>
          </a:p>
          <a:p>
            <a:pPr lvl="0">
              <a:spcBef>
                <a:spcPts val="0"/>
              </a:spcBef>
              <a:buNone/>
            </a:pPr>
            <a:r>
              <a:rPr lang="en"/>
              <a:t>Most SIMD execute both paths of a branch, masking out the part of the vectors accordingly.</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9" name="Shape 6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GPU handles branches more dynamically. Let’s play with an example.</a:t>
            </a:r>
          </a:p>
          <a:p>
            <a:pPr rtl="0">
              <a:spcBef>
                <a:spcPts val="0"/>
              </a:spcBef>
              <a:buNone/>
            </a:pPr>
            <a:endParaRPr/>
          </a:p>
          <a:p>
            <a:pPr lvl="0" rtl="0">
              <a:spcBef>
                <a:spcPts val="0"/>
              </a:spcBef>
              <a:buNone/>
            </a:pPr>
            <a:r>
              <a:rPr lang="en"/>
              <a:t>At the branch (PC: 0x0012), the “else” path (label10) </a:t>
            </a:r>
            <a:r>
              <a:rPr lang="en">
                <a:solidFill>
                  <a:schemeClr val="dk1"/>
                </a:solidFill>
              </a:rPr>
              <a:t>is pushed into a branch stack. The program first executes the “if” path, and then jump to the merge point (label11). At the merge point, the branch stack pops out the “else” path (label10).</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6" name="Shape 6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If no thread takes the “else” path, there is no need to push the “else” path (label10) into the branch stack. Therefore, only the “if” path is executed.</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3" name="Shape 6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If the threads within a warp indeed diverge, both paths of the branch are executed. Some PEs are idle in this case, because the data lanes cannot be rounded to arbitrary PEs dynamically.</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0" name="Shape 6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 more advanced technique is dynamic branch formation. If warp 0 and warp 1 both diverge at a branch, there are chances that threads can be re-organized into warps such that they can keep the PEs busy.</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microarchitecture</a:t>
            </a:r>
            <a:r>
              <a:rPr lang="en-US" baseline="0" dirty="0" smtClean="0"/>
              <a:t> shown in this slide is modeled in the simulator GPGPU-Sim.</a:t>
            </a:r>
          </a:p>
          <a:p>
            <a:r>
              <a:rPr lang="en-US" baseline="0" dirty="0" smtClean="0"/>
              <a:t>The explanation of the microarchitecture is provided in this slide:</a:t>
            </a:r>
          </a:p>
          <a:p>
            <a:r>
              <a:rPr lang="en-US" dirty="0" smtClean="0"/>
              <a:t>http://</a:t>
            </a:r>
            <a:r>
              <a:rPr lang="en-US" dirty="0" err="1" smtClean="0"/>
              <a:t>www.gpgpu-sim.org</a:t>
            </a:r>
            <a:r>
              <a:rPr lang="en-US" dirty="0" smtClean="0"/>
              <a:t>/micro2012-tutorial/4-Microarchitecture.pptx</a:t>
            </a:r>
          </a:p>
          <a:p>
            <a:r>
              <a:rPr lang="en-US" dirty="0" smtClean="0"/>
              <a:t>The</a:t>
            </a:r>
            <a:r>
              <a:rPr lang="en-US" baseline="0" dirty="0" smtClean="0"/>
              <a:t> GPGPU-Sim may not reflect the actual architecture implemented in </a:t>
            </a:r>
            <a:r>
              <a:rPr lang="en-US" baseline="0" dirty="0" err="1" smtClean="0"/>
              <a:t>Nvidia</a:t>
            </a:r>
            <a:r>
              <a:rPr lang="en-US" baseline="0" dirty="0" smtClean="0"/>
              <a:t> GPU, but they are considered quite similar.</a:t>
            </a:r>
          </a:p>
          <a:p>
            <a:endParaRPr lang="en-US" baseline="0" dirty="0" smtClean="0"/>
          </a:p>
          <a:p>
            <a:r>
              <a:rPr lang="en-US" baseline="0" dirty="0" smtClean="0"/>
              <a:t>A quick walk-over (details in the above slides):</a:t>
            </a:r>
          </a:p>
          <a:p>
            <a:pPr marL="228600" indent="-228600">
              <a:buAutoNum type="arabicPeriod"/>
            </a:pPr>
            <a:r>
              <a:rPr lang="en-US" baseline="0" dirty="0" smtClean="0"/>
              <a:t>The Fetch Unit holds the PC address of each warp.</a:t>
            </a:r>
          </a:p>
          <a:p>
            <a:pPr marL="228600" indent="-228600">
              <a:buAutoNum type="arabicPeriod"/>
            </a:pPr>
            <a:r>
              <a:rPr lang="en-US" baseline="0" dirty="0" smtClean="0"/>
              <a:t>The Scoreboard is bookkeeping the source and destination registers of an instruction, to resolve data hazard.</a:t>
            </a:r>
          </a:p>
          <a:p>
            <a:pPr marL="228600" indent="-228600">
              <a:buAutoNum type="arabicPeriod"/>
            </a:pPr>
            <a:r>
              <a:rPr lang="en-US" baseline="0" dirty="0" smtClean="0"/>
              <a:t>The I-Buffer can issue a thread if it is ready (r) according to the score board. After an instruction is issued, the slot become vacant (v) in the I-Buffer, and the Fetch Unit can fill the vacant entry with new instructions.</a:t>
            </a:r>
          </a:p>
          <a:p>
            <a:pPr marL="228600" indent="-228600">
              <a:buAutoNum type="arabicPeriod"/>
            </a:pPr>
            <a:r>
              <a:rPr lang="en-US" baseline="0" dirty="0" smtClean="0"/>
              <a:t>The </a:t>
            </a:r>
            <a:r>
              <a:rPr lang="en-US" baseline="0" dirty="0" smtClean="0"/>
              <a:t>SIMT Stack holds the contexts of a warp, including the PC, the return PC, and the per-thread mask for branch handling.</a:t>
            </a:r>
          </a:p>
          <a:p>
            <a:pPr marL="228600" indent="-228600">
              <a:buAutoNum type="arabicPeriod"/>
            </a:pPr>
            <a:r>
              <a:rPr lang="en-US" baseline="0" dirty="0" smtClean="0"/>
              <a:t>The Memory Unit will handle the memory access, and tries to resolve bank conflicts of shared memory and coalescing global memory access. It has Miss Status Holding Registers (MSHR) for bookkeeping outstanding memory transactions.</a:t>
            </a:r>
          </a:p>
        </p:txBody>
      </p:sp>
    </p:spTree>
    <p:extLst>
      <p:ext uri="{BB962C8B-B14F-4D97-AF65-F5344CB8AC3E}">
        <p14:creationId xmlns:p14="http://schemas.microsoft.com/office/powerpoint/2010/main" val="15208056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4" name="Shape 6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GPU programming does not have a steep learning curve. However, performance optimization is not trivial. First, we need to know what are the bottlenecks of the program.</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91" name="Shape 6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The Roofline model is a first-order model for bottleneck analysis:</a:t>
            </a:r>
          </a:p>
          <a:p>
            <a:pPr rtl="0">
              <a:spcBef>
                <a:spcPts val="0"/>
              </a:spcBef>
              <a:buNone/>
            </a:pPr>
            <a:r>
              <a:rPr lang="en" u="sng" dirty="0">
                <a:solidFill>
                  <a:schemeClr val="hlink"/>
                </a:solidFill>
                <a:hlinkClick r:id="rId3"/>
              </a:rPr>
              <a:t>http://dx.doi.org/10.1145/1498765.1498785</a:t>
            </a:r>
          </a:p>
          <a:p>
            <a:pPr rtl="0">
              <a:spcBef>
                <a:spcPts val="0"/>
              </a:spcBef>
              <a:buNone/>
            </a:pPr>
            <a:endParaRPr dirty="0"/>
          </a:p>
          <a:p>
            <a:pPr rtl="0">
              <a:spcBef>
                <a:spcPts val="0"/>
              </a:spcBef>
              <a:buNone/>
            </a:pPr>
            <a:r>
              <a:rPr lang="en" dirty="0"/>
              <a:t>For the architecture, it takes peak performance and memory bandwidth into account.</a:t>
            </a:r>
          </a:p>
          <a:p>
            <a:pPr rtl="0">
              <a:spcBef>
                <a:spcPts val="0"/>
              </a:spcBef>
              <a:buNone/>
            </a:pPr>
            <a:r>
              <a:rPr lang="en" dirty="0"/>
              <a:t>For the algorithm, it take operational intensity (or computation to off-chip memory ratio) into account</a:t>
            </a:r>
          </a:p>
          <a:p>
            <a:pPr rtl="0">
              <a:spcBef>
                <a:spcPts val="0"/>
              </a:spcBef>
              <a:buNone/>
            </a:pPr>
            <a:endParaRPr dirty="0"/>
          </a:p>
          <a:p>
            <a:pPr rtl="0">
              <a:spcBef>
                <a:spcPts val="0"/>
              </a:spcBef>
              <a:buNone/>
            </a:pPr>
            <a:r>
              <a:rPr lang="en" sz="1100" dirty="0">
                <a:solidFill>
                  <a:srgbClr val="000000"/>
                </a:solidFill>
                <a:latin typeface="Arial"/>
                <a:ea typeface="Arial"/>
                <a:cs typeface="Arial"/>
                <a:sym typeface="Arial"/>
              </a:rPr>
              <a:t>The figure is taken from 8800 GPU. According to the analysis, if an algorithm has a</a:t>
            </a:r>
            <a:r>
              <a:rPr lang="en" dirty="0"/>
              <a:t>n operational intensity of 8 or higher, the algorithm will hit the peak performance of the GPU, which is computation bounded.  If an algorithm has an operational intensity less than 8, the algorithm will hit the bandwidth limit, thus making it bandwidth bounded.</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97" name="Shape 6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In reality, it is difficult to reach the theoretical peak computational performance and the peak bandwidth. For example, if the off-chip memory is irregular, the effective bandwidth will be lower, which requires the algorithms to have a higher operational intensity to avoid being bandwidth bounded.</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04" name="Shape 7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1100">
                <a:solidFill>
                  <a:srgbClr val="000000"/>
                </a:solidFill>
                <a:latin typeface="Arial"/>
                <a:ea typeface="Arial"/>
                <a:cs typeface="Arial"/>
                <a:sym typeface="Arial"/>
              </a:rPr>
              <a:t>The latency hiding is addressed in the PhD thesis of Samuel Williams.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lnSpc>
                <a:spcPct val="100000"/>
              </a:lnSpc>
              <a:spcBef>
                <a:spcPts val="0"/>
              </a:spcBef>
              <a:buNone/>
            </a:pPr>
            <a:r>
              <a:rPr lang="en" dirty="0"/>
              <a:t>NVIDIA Fermi architecture can scale to 512 </a:t>
            </a:r>
            <a:r>
              <a:rPr lang="en-US" dirty="0" smtClean="0"/>
              <a:t>Cores, also called </a:t>
            </a:r>
            <a:r>
              <a:rPr lang="en" dirty="0" smtClean="0"/>
              <a:t>Processing </a:t>
            </a:r>
            <a:r>
              <a:rPr lang="en" dirty="0"/>
              <a:t>Elements (PEs), although low-end versions are configured with less PEs.</a:t>
            </a:r>
          </a:p>
          <a:p>
            <a:pPr rtl="0">
              <a:lnSpc>
                <a:spcPct val="100000"/>
              </a:lnSpc>
              <a:spcBef>
                <a:spcPts val="0"/>
              </a:spcBef>
              <a:buNone/>
            </a:pPr>
            <a:endParaRPr dirty="0"/>
          </a:p>
          <a:p>
            <a:pPr rtl="0">
              <a:lnSpc>
                <a:spcPct val="100000"/>
              </a:lnSpc>
              <a:spcBef>
                <a:spcPts val="0"/>
              </a:spcBef>
              <a:buNone/>
            </a:pPr>
            <a:r>
              <a:rPr lang="en" dirty="0"/>
              <a:t>In the context of this lecture, and related documents, these three terms are equivalent and </a:t>
            </a:r>
            <a:r>
              <a:rPr lang="en-US" dirty="0" smtClean="0"/>
              <a:t>inter</a:t>
            </a:r>
            <a:r>
              <a:rPr lang="en" dirty="0" smtClean="0"/>
              <a:t>changeable</a:t>
            </a:r>
            <a:r>
              <a:rPr lang="en" dirty="0"/>
              <a:t>:</a:t>
            </a:r>
          </a:p>
          <a:p>
            <a:pPr marL="457200" lvl="0" indent="-298450" rtl="0">
              <a:lnSpc>
                <a:spcPct val="100000"/>
              </a:lnSpc>
              <a:spcBef>
                <a:spcPts val="0"/>
              </a:spcBef>
              <a:buClr>
                <a:srgbClr val="000000"/>
              </a:buClr>
              <a:buSzPct val="100000"/>
              <a:buFont typeface="Arial"/>
              <a:buChar char="●"/>
            </a:pPr>
            <a:r>
              <a:rPr lang="en" dirty="0"/>
              <a:t>Processing Element (PE)</a:t>
            </a:r>
          </a:p>
          <a:p>
            <a:pPr marL="457200" lvl="0" indent="-298450" rtl="0">
              <a:lnSpc>
                <a:spcPct val="100000"/>
              </a:lnSpc>
              <a:spcBef>
                <a:spcPts val="0"/>
              </a:spcBef>
              <a:buClr>
                <a:srgbClr val="000000"/>
              </a:buClr>
              <a:buSzPct val="100000"/>
              <a:buFont typeface="Arial"/>
              <a:buChar char="●"/>
            </a:pPr>
            <a:r>
              <a:rPr lang="en" dirty="0"/>
              <a:t>Stream Processor (SP)</a:t>
            </a:r>
          </a:p>
          <a:p>
            <a:pPr marL="457200" lvl="0" indent="-298450" rtl="0">
              <a:lnSpc>
                <a:spcPct val="100000"/>
              </a:lnSpc>
              <a:spcBef>
                <a:spcPts val="0"/>
              </a:spcBef>
              <a:buClr>
                <a:srgbClr val="000000"/>
              </a:buClr>
              <a:buSzPct val="100000"/>
              <a:buFont typeface="Arial"/>
              <a:buChar char="●"/>
            </a:pPr>
            <a:r>
              <a:rPr lang="en" dirty="0"/>
              <a:t>Core</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0" name="Shape 7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Shape 7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6" name="Shape 7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2" name="Shape 7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Shape 7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9" name="Shape 7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Shape 7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6" name="Shape 7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2" name="Shape 7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Shape 7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8" name="Shape 7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10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Shape 7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4" name="Shape 7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10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1" name="Shape 7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100">
                <a:solidFill>
                  <a:srgbClr val="000000"/>
                </a:solidFill>
                <a:latin typeface="Arial"/>
                <a:ea typeface="Arial"/>
                <a:cs typeface="Arial"/>
                <a:sym typeface="Arial"/>
              </a:rPr>
              <a:t>Numbers taken from an old paper on G80 architecture, but it should be similar to the GF100 architecture.</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7" name="Shape 7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799"/>
          </a:xfrm>
          <a:prstGeom prst="rect">
            <a:avLst/>
          </a:prstGeom>
          <a:noFill/>
          <a:ln>
            <a:noFill/>
          </a:ln>
        </p:spPr>
        <p:txBody>
          <a:bodyPr lIns="91425" tIns="91425" rIns="91425" bIns="91425" anchor="b" anchorCtr="0"/>
          <a:lstStyle>
            <a:lvl1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2840053"/>
            <a:ext cx="7772400" cy="784799"/>
          </a:xfrm>
          <a:prstGeom prst="rect">
            <a:avLst/>
          </a:prstGeom>
          <a:noFill/>
          <a:ln>
            <a:noFill/>
          </a:ln>
        </p:spPr>
        <p:txBody>
          <a:bodyPr lIns="91425" tIns="91425" rIns="91425" bIns="91425" anchor="t" anchorCtr="0"/>
          <a:lstStyle>
            <a:lvl1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93A9AFAB-0B4A-894D-9A96-190B87C7197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200150"/>
            <a:ext cx="3994500" cy="37256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6" name="Shape 16"/>
          <p:cNvSpPr txBox="1">
            <a:spLocks noGrp="1"/>
          </p:cNvSpPr>
          <p:nvPr>
            <p:ph type="body" idx="2"/>
          </p:nvPr>
        </p:nvSpPr>
        <p:spPr>
          <a:xfrm>
            <a:off x="4692273" y="1200150"/>
            <a:ext cx="3994500" cy="37256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93A9AFAB-0B4A-894D-9A96-190B87C7197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93A9AFAB-0B4A-894D-9A96-190B87C7197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a:noFill/>
          <a:ln>
            <a:noFill/>
          </a:ln>
        </p:spPr>
        <p:txBody>
          <a:bodyPr lIns="91425" tIns="91425" rIns="91425" bIns="91425" anchor="t" anchorCtr="0"/>
          <a:lstStyle>
            <a:lvl1pPr algn="ctr" rtl="0">
              <a:lnSpc>
                <a:spcPct val="100000"/>
              </a:lnSpc>
              <a:spcBef>
                <a:spcPts val="360"/>
              </a:spcBef>
              <a:spcAft>
                <a:spcPts val="0"/>
              </a:spcAft>
              <a:buClr>
                <a:schemeClr val="dk1"/>
              </a:buClr>
              <a:buSzPct val="100000"/>
              <a:buFont typeface="Arial"/>
              <a:buChar char="●"/>
              <a:defRPr sz="1800">
                <a:solidFill>
                  <a:schemeClr val="dk1"/>
                </a:solidFill>
              </a:defRPr>
            </a:lvl1pPr>
            <a:lvl2pPr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algn="ctr" rtl="0">
              <a:lnSpc>
                <a:spcPct val="100000"/>
              </a:lnSpc>
              <a:spcBef>
                <a:spcPts val="360"/>
              </a:spcBef>
              <a:spcAft>
                <a:spcPts val="0"/>
              </a:spcAft>
              <a:buClr>
                <a:schemeClr val="dk1"/>
              </a:buClr>
              <a:buSzPct val="100000"/>
              <a:buFont typeface="Wingdings"/>
              <a:buChar char="§"/>
              <a:defRPr sz="1800">
                <a:solidFill>
                  <a:schemeClr val="dk1"/>
                </a:solidFill>
              </a:defRPr>
            </a:lvl3pPr>
            <a:lvl4pPr algn="ctr" rtl="0">
              <a:lnSpc>
                <a:spcPct val="100000"/>
              </a:lnSpc>
              <a:spcBef>
                <a:spcPts val="360"/>
              </a:spcBef>
              <a:spcAft>
                <a:spcPts val="0"/>
              </a:spcAft>
              <a:buClr>
                <a:schemeClr val="dk1"/>
              </a:buClr>
              <a:buSzPct val="100000"/>
              <a:buFont typeface="Arial"/>
              <a:buChar char="●"/>
              <a:defRPr sz="1800">
                <a:solidFill>
                  <a:schemeClr val="dk1"/>
                </a:solidFill>
              </a:defRPr>
            </a:lvl4pPr>
            <a:lvl5pPr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algn="ctr" rtl="0">
              <a:lnSpc>
                <a:spcPct val="100000"/>
              </a:lnSpc>
              <a:spcBef>
                <a:spcPts val="360"/>
              </a:spcBef>
              <a:spcAft>
                <a:spcPts val="0"/>
              </a:spcAft>
              <a:buClr>
                <a:schemeClr val="dk1"/>
              </a:buClr>
              <a:buSzPct val="100000"/>
              <a:buFont typeface="Wingdings"/>
              <a:buChar char="§"/>
              <a:defRPr sz="1800">
                <a:solidFill>
                  <a:schemeClr val="dk1"/>
                </a:solidFill>
              </a:defRPr>
            </a:lvl6pPr>
            <a:lvl7pPr algn="ctr" rtl="0">
              <a:lnSpc>
                <a:spcPct val="100000"/>
              </a:lnSpc>
              <a:spcBef>
                <a:spcPts val="360"/>
              </a:spcBef>
              <a:spcAft>
                <a:spcPts val="0"/>
              </a:spcAft>
              <a:buClr>
                <a:schemeClr val="dk1"/>
              </a:buClr>
              <a:buSzPct val="100000"/>
              <a:buFont typeface="Arial"/>
              <a:buChar char="●"/>
              <a:defRPr sz="1800">
                <a:solidFill>
                  <a:schemeClr val="dk1"/>
                </a:solidFill>
              </a:defRPr>
            </a:lvl7pPr>
            <a:lvl8pPr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93A9AFAB-0B4A-894D-9A96-190B87C7197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93A9AFAB-0B4A-894D-9A96-190B87C7197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lgn="l" rtl="0">
              <a:spcBef>
                <a:spcPts val="600"/>
              </a:spcBef>
              <a:buClr>
                <a:schemeClr val="dk1"/>
              </a:buClr>
              <a:buSzPct val="100000"/>
              <a:buFont typeface="Arial"/>
              <a:buChar char="●"/>
              <a:defRPr sz="3000" b="0" i="0" u="none" strike="noStrike" cap="none" baseline="0">
                <a:solidFill>
                  <a:schemeClr val="dk1"/>
                </a:solidFill>
                <a:latin typeface="Arial"/>
                <a:ea typeface="Arial"/>
                <a:cs typeface="Arial"/>
                <a:sym typeface="Arial"/>
              </a:defRPr>
            </a:lvl1pPr>
            <a:lvl2pPr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algn="l" rtl="0">
              <a:spcBef>
                <a:spcPts val="360"/>
              </a:spcBef>
              <a:buClr>
                <a:schemeClr val="dk1"/>
              </a:buClr>
              <a:buSzPct val="100000"/>
              <a:buFont typeface="Arial"/>
              <a:buChar char="●"/>
              <a:defRPr sz="1800" b="0" i="0" u="none" strike="noStrike" cap="none" baseline="0">
                <a:solidFill>
                  <a:schemeClr val="dk1"/>
                </a:solidFill>
                <a:latin typeface="Arial"/>
                <a:ea typeface="Arial"/>
                <a:cs typeface="Arial"/>
                <a:sym typeface="Arial"/>
              </a:defRPr>
            </a:lvl4pPr>
            <a:lvl5pPr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algn="l" rtl="0">
              <a:spcBef>
                <a:spcPts val="360"/>
              </a:spcBef>
              <a:buClr>
                <a:schemeClr val="dk1"/>
              </a:buClr>
              <a:buSzPct val="100000"/>
              <a:buFont typeface="Arial"/>
              <a:buChar char="●"/>
              <a:defRPr sz="1800" b="0" i="0" u="none" strike="noStrike" cap="none" baseline="0">
                <a:solidFill>
                  <a:schemeClr val="dk1"/>
                </a:solidFill>
                <a:latin typeface="Arial"/>
                <a:ea typeface="Arial"/>
                <a:cs typeface="Arial"/>
                <a:sym typeface="Arial"/>
              </a:defRPr>
            </a:lvl7pPr>
            <a:lvl8pPr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
        <p:nvSpPr>
          <p:cNvPr id="2" name="Slide Number Placehold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3A9AFAB-0B4A-894D-9A96-190B87C7197E}" type="slidenum">
              <a:rPr lang="en-US" smtClean="0"/>
              <a:t>‹#›</a:t>
            </a:fld>
            <a:endParaRPr lang="en-US"/>
          </a:p>
        </p:txBody>
      </p:sp>
      <p:sp>
        <p:nvSpPr>
          <p:cNvPr id="3" name="Footer Placeholder 2"/>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en.wikipedia.org/wiki/Transistor_count"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67.png"/></Relationships>
</file>

<file path=ppt/slides/_rels/slide101.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hyperlink" Target="http://developer.nvidia.com/object/cuda_3_2_toolkit_rc.html" TargetMode="External"/><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2.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85.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8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87.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dx.doi.org/10.1109/MC.2007.59" TargetMode="External"/><Relationship Id="rId5"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doi.acm.org/10.1145/1365490.1365498" TargetMode="Externa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doi.acm.org/10.1145/1365490.1365498"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doi.acm.org/10.1145/1365490.1365498"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doi.acm.org/10.1145/1365490.1365498"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doi.acm.org/10.1145/1365490.1365498" TargetMode="Externa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google.com/search?q=Tesla+GPU+Computing+Brochure"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hyperlink" Target="http://portal.acm.org/citation.cfm?id=320080.320090"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www.top500.org/"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repository.tue.nl/771987"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dx.doi.org/10.1145/1815961.1816021"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5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5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5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5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5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5" Type="http://schemas.openxmlformats.org/officeDocument/2006/relationships/hyperlink" Target="http://www.nvidia.com/content/PDF/fermi_white_papers/NVIDIA_Fermi_Compute_Architecture_Whitepaper.pdf" TargetMode="External"/><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hyperlink" Target="http://www.nvidia.com/object/nvidia-kepler.html" TargetMode="External"/><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hyperlink" Target="http://international.download.nvidia.com/geforce-com/international/pdfs/GeForce_GTX_980_Whitepaper_FINAL.PDF" TargetMode="External"/><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6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6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6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6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67.png"/></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7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7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72.png"/></Relationships>
</file>

<file path=ppt/slides/_rels/slide81.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hyperlink" Target="http://wiki.github.com/laanwj/decuda" TargetMode="External"/><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7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75.png"/></Relationships>
</file>

<file path=ppt/slides/_rels/slide84.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hyperlink" Target="http://dx.doi.org/10.1145/1543753.1543756" TargetMode="External"/><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hyperlink" Target="http://www.gpgpu-sim.org/" TargetMode="External"/><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7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8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5" Type="http://schemas.openxmlformats.org/officeDocument/2006/relationships/hyperlink" Target="http://www.nvidia.com/content/PDF/fermi_white_papers/NVIDIA_Fermi_Compute_Architecture_Whitepaper.pdf"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8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hyperlink" Target="http://docs.nvidia.com/cuda/"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3.xml.rels><?xml version="1.0" encoding="UTF-8" standalone="yes"?>
<Relationships xmlns="http://schemas.openxmlformats.org/package/2006/relationships"><Relationship Id="rId3" Type="http://schemas.openxmlformats.org/officeDocument/2006/relationships/hyperlink" Target="http://dx.doi.org/10.1109/MM.2008.31" TargetMode="External"/><Relationship Id="rId4" Type="http://schemas.openxmlformats.org/officeDocument/2006/relationships/hyperlink" Target="http://dx.doi.org/10.1145/1365490.1365500" TargetMode="External"/><Relationship Id="rId5" Type="http://schemas.openxmlformats.org/officeDocument/2006/relationships/hyperlink" Target="http://dx.doi.org/10.1145/1839676.1839694" TargetMode="External"/><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4.xml.rels><?xml version="1.0" encoding="UTF-8" standalone="yes"?>
<Relationships xmlns="http://schemas.openxmlformats.org/package/2006/relationships"><Relationship Id="rId3" Type="http://schemas.openxmlformats.org/officeDocument/2006/relationships/hyperlink" Target="http://dx.doi.org/10.1145/1498765.1498785" TargetMode="External"/><Relationship Id="rId4" Type="http://schemas.openxmlformats.org/officeDocument/2006/relationships/hyperlink" Target="http://dx.doi.org/10.1145/1543753.1543756" TargetMode="External"/><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8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Shape 23"/>
          <p:cNvPicPr preferRelativeResize="0"/>
          <p:nvPr/>
        </p:nvPicPr>
        <p:blipFill>
          <a:blip r:embed="rId3">
            <a:extLst>
              <a:ext uri="{28A0092B-C50C-407E-A947-70E740481C1C}">
                <a14:useLocalDpi xmlns:a14="http://schemas.microsoft.com/office/drawing/2010/main" val="0"/>
              </a:ext>
            </a:extLst>
          </a:blip>
          <a:stretch>
            <a:fillRect/>
          </a:stretch>
        </p:blipFill>
        <p:spPr>
          <a:xfrm>
            <a:off x="60757" y="0"/>
            <a:ext cx="9022485" cy="5143500"/>
          </a:xfrm>
          <a:prstGeom prst="rect">
            <a:avLst/>
          </a:prstGeom>
          <a:noFill/>
          <a:ln>
            <a:noFill/>
          </a:ln>
        </p:spPr>
      </p:pic>
      <p:sp>
        <p:nvSpPr>
          <p:cNvPr id="24" name="Shape 24"/>
          <p:cNvSpPr txBox="1">
            <a:spLocks noGrp="1"/>
          </p:cNvSpPr>
          <p:nvPr>
            <p:ph type="ctrTitle"/>
          </p:nvPr>
        </p:nvSpPr>
        <p:spPr>
          <a:xfrm>
            <a:off x="241654" y="77417"/>
            <a:ext cx="8660699" cy="772499"/>
          </a:xfrm>
          <a:prstGeom prst="rect">
            <a:avLst/>
          </a:prstGeom>
        </p:spPr>
        <p:txBody>
          <a:bodyPr lIns="91425" tIns="91425" rIns="91425" bIns="91425" anchor="b" anchorCtr="0">
            <a:noAutofit/>
          </a:bodyPr>
          <a:lstStyle/>
          <a:p>
            <a:pPr>
              <a:spcBef>
                <a:spcPts val="0"/>
              </a:spcBef>
              <a:buNone/>
            </a:pPr>
            <a:r>
              <a:rPr lang="en">
                <a:solidFill>
                  <a:srgbClr val="6AA84F"/>
                </a:solidFill>
              </a:rPr>
              <a:t>Graphics Processing Unit </a:t>
            </a:r>
          </a:p>
        </p:txBody>
      </p:sp>
      <p:sp>
        <p:nvSpPr>
          <p:cNvPr id="25" name="Shape 25"/>
          <p:cNvSpPr txBox="1">
            <a:spLocks noGrp="1"/>
          </p:cNvSpPr>
          <p:nvPr>
            <p:ph type="subTitle" idx="1"/>
          </p:nvPr>
        </p:nvSpPr>
        <p:spPr>
          <a:xfrm>
            <a:off x="735150" y="3349749"/>
            <a:ext cx="7673699" cy="1372199"/>
          </a:xfrm>
          <a:prstGeom prst="rect">
            <a:avLst/>
          </a:prstGeom>
        </p:spPr>
        <p:txBody>
          <a:bodyPr lIns="91425" tIns="91425" rIns="91425" bIns="91425" anchor="t" anchorCtr="0">
            <a:noAutofit/>
          </a:bodyPr>
          <a:lstStyle/>
          <a:p>
            <a:pPr lvl="0" rtl="0">
              <a:spcBef>
                <a:spcPts val="0"/>
              </a:spcBef>
              <a:buNone/>
            </a:pPr>
            <a:r>
              <a:rPr lang="en" dirty="0">
                <a:solidFill>
                  <a:srgbClr val="FFFFFF"/>
                </a:solidFill>
              </a:rPr>
              <a:t>Zhenyu Ye</a:t>
            </a:r>
          </a:p>
          <a:p>
            <a:pPr lvl="0" rtl="0">
              <a:spcBef>
                <a:spcPts val="0"/>
              </a:spcBef>
              <a:buNone/>
            </a:pPr>
            <a:r>
              <a:rPr lang="en" dirty="0">
                <a:solidFill>
                  <a:srgbClr val="FFFFFF"/>
                </a:solidFill>
              </a:rPr>
              <a:t>Henk Corporaal</a:t>
            </a:r>
          </a:p>
          <a:p>
            <a:pPr>
              <a:spcBef>
                <a:spcPts val="0"/>
              </a:spcBef>
              <a:buNone/>
            </a:pPr>
            <a:r>
              <a:rPr lang="en-US" dirty="0" smtClean="0">
                <a:solidFill>
                  <a:srgbClr val="FFFFFF"/>
                </a:solidFill>
              </a:rPr>
              <a:t>5SIA0</a:t>
            </a:r>
            <a:r>
              <a:rPr lang="en" dirty="0" smtClean="0">
                <a:solidFill>
                  <a:srgbClr val="FFFFFF"/>
                </a:solidFill>
              </a:rPr>
              <a:t>, </a:t>
            </a:r>
            <a:r>
              <a:rPr lang="en" dirty="0">
                <a:solidFill>
                  <a:srgbClr val="FFFFFF"/>
                </a:solidFill>
              </a:rPr>
              <a:t>TU/e, </a:t>
            </a:r>
            <a:r>
              <a:rPr lang="en" dirty="0" smtClean="0">
                <a:solidFill>
                  <a:srgbClr val="FFFFFF"/>
                </a:solidFill>
              </a:rPr>
              <a:t>201</a:t>
            </a:r>
            <a:r>
              <a:rPr lang="en-US" dirty="0" smtClean="0">
                <a:solidFill>
                  <a:srgbClr val="FFFFFF"/>
                </a:solidFill>
              </a:rPr>
              <a:t>5</a:t>
            </a:r>
            <a:endParaRPr lang="en" dirty="0">
              <a:solidFill>
                <a:srgbClr val="FFFFFF"/>
              </a:solidFill>
            </a:endParaRPr>
          </a:p>
        </p:txBody>
      </p:sp>
      <p:sp>
        <p:nvSpPr>
          <p:cNvPr id="26" name="Shape 26"/>
          <p:cNvSpPr txBox="1"/>
          <p:nvPr/>
        </p:nvSpPr>
        <p:spPr>
          <a:xfrm>
            <a:off x="146944" y="4773298"/>
            <a:ext cx="8635200" cy="370200"/>
          </a:xfrm>
          <a:prstGeom prst="rect">
            <a:avLst/>
          </a:prstGeom>
          <a:noFill/>
          <a:ln>
            <a:noFill/>
          </a:ln>
        </p:spPr>
        <p:txBody>
          <a:bodyPr lIns="91425" tIns="91425" rIns="91425" bIns="91425" anchor="t" anchorCtr="0">
            <a:noAutofit/>
          </a:bodyPr>
          <a:lstStyle/>
          <a:p>
            <a:r>
              <a:rPr lang="en" dirty="0">
                <a:solidFill>
                  <a:srgbClr val="FFFFFF"/>
                </a:solidFill>
              </a:rPr>
              <a:t>Background image: </a:t>
            </a:r>
            <a:r>
              <a:rPr lang="en" dirty="0" err="1">
                <a:solidFill>
                  <a:srgbClr val="FFFFFF"/>
                </a:solidFill>
              </a:rPr>
              <a:t>Nvidia</a:t>
            </a:r>
            <a:r>
              <a:rPr lang="en" dirty="0">
                <a:solidFill>
                  <a:srgbClr val="FFFFFF"/>
                </a:solidFill>
              </a:rPr>
              <a:t> </a:t>
            </a:r>
            <a:r>
              <a:rPr lang="en-US" dirty="0" smtClean="0">
                <a:solidFill>
                  <a:srgbClr val="FFFFFF"/>
                </a:solidFill>
              </a:rPr>
              <a:t>Tesla P100 with Pascal</a:t>
            </a:r>
            <a:r>
              <a:rPr lang="en" dirty="0" smtClean="0">
                <a:solidFill>
                  <a:srgbClr val="FFFFFF"/>
                </a:solidFill>
              </a:rPr>
              <a:t> architecture</a:t>
            </a:r>
            <a:r>
              <a:rPr lang="en-US" dirty="0" smtClean="0">
                <a:solidFill>
                  <a:srgbClr val="FFFFFF"/>
                </a:solidFill>
              </a:rPr>
              <a:t>.</a:t>
            </a:r>
            <a:endParaRPr lang="en" dirty="0">
              <a:solidFill>
                <a:srgbClr val="FFFFFF"/>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Transistor Count</a:t>
            </a:r>
          </a:p>
        </p:txBody>
      </p:sp>
      <p:sp>
        <p:nvSpPr>
          <p:cNvPr id="109" name="Shape 109"/>
          <p:cNvSpPr txBox="1">
            <a:spLocks noGrp="1"/>
          </p:cNvSpPr>
          <p:nvPr>
            <p:ph type="body" idx="1"/>
          </p:nvPr>
        </p:nvSpPr>
        <p:spPr>
          <a:xfrm>
            <a:off x="118300" y="1088575"/>
            <a:ext cx="1696500" cy="1519199"/>
          </a:xfrm>
          <a:prstGeom prst="rect">
            <a:avLst/>
          </a:prstGeom>
        </p:spPr>
        <p:txBody>
          <a:bodyPr lIns="91425" tIns="91425" rIns="91425" bIns="91425" anchor="t" anchorCtr="0">
            <a:noAutofit/>
          </a:bodyPr>
          <a:lstStyle/>
          <a:p>
            <a:pPr rtl="0">
              <a:spcBef>
                <a:spcPts val="0"/>
              </a:spcBef>
              <a:buNone/>
            </a:pPr>
            <a:r>
              <a:rPr lang="en" sz="2400" dirty="0"/>
              <a:t>Multicore</a:t>
            </a:r>
          </a:p>
          <a:p>
            <a:pPr rtl="0">
              <a:spcBef>
                <a:spcPts val="0"/>
              </a:spcBef>
              <a:buNone/>
            </a:pPr>
            <a:r>
              <a:rPr lang="en" sz="2400" dirty="0" err="1"/>
              <a:t>Manycore</a:t>
            </a:r>
            <a:endParaRPr lang="en" sz="2400" dirty="0"/>
          </a:p>
          <a:p>
            <a:pPr>
              <a:spcBef>
                <a:spcPts val="0"/>
              </a:spcBef>
              <a:buNone/>
            </a:pPr>
            <a:r>
              <a:rPr lang="en" sz="2400" dirty="0"/>
              <a:t>SOC</a:t>
            </a:r>
          </a:p>
        </p:txBody>
      </p:sp>
      <p:sp>
        <p:nvSpPr>
          <p:cNvPr id="110" name="Shape 110"/>
          <p:cNvSpPr txBox="1">
            <a:spLocks noGrp="1"/>
          </p:cNvSpPr>
          <p:nvPr>
            <p:ph type="body" idx="2"/>
          </p:nvPr>
        </p:nvSpPr>
        <p:spPr>
          <a:xfrm>
            <a:off x="118300" y="2903328"/>
            <a:ext cx="1135199" cy="684000"/>
          </a:xfrm>
          <a:prstGeom prst="rect">
            <a:avLst/>
          </a:prstGeom>
        </p:spPr>
        <p:txBody>
          <a:bodyPr lIns="91425" tIns="91425" rIns="91425" bIns="91425" anchor="t" anchorCtr="0">
            <a:noAutofit/>
          </a:bodyPr>
          <a:lstStyle/>
          <a:p>
            <a:pPr lvl="0" rtl="0">
              <a:spcBef>
                <a:spcPts val="0"/>
              </a:spcBef>
              <a:buNone/>
            </a:pPr>
            <a:r>
              <a:rPr lang="en" sz="2400"/>
              <a:t>GPU</a:t>
            </a:r>
          </a:p>
        </p:txBody>
      </p:sp>
      <p:sp>
        <p:nvSpPr>
          <p:cNvPr id="111" name="Shape 111"/>
          <p:cNvSpPr txBox="1">
            <a:spLocks noGrp="1"/>
          </p:cNvSpPr>
          <p:nvPr>
            <p:ph type="body" idx="3"/>
          </p:nvPr>
        </p:nvSpPr>
        <p:spPr>
          <a:xfrm>
            <a:off x="118300" y="4204171"/>
            <a:ext cx="1340399" cy="684000"/>
          </a:xfrm>
          <a:prstGeom prst="rect">
            <a:avLst/>
          </a:prstGeom>
        </p:spPr>
        <p:txBody>
          <a:bodyPr lIns="91425" tIns="91425" rIns="91425" bIns="91425" anchor="t" anchorCtr="0">
            <a:noAutofit/>
          </a:bodyPr>
          <a:lstStyle/>
          <a:p>
            <a:pPr lvl="0" rtl="0">
              <a:spcBef>
                <a:spcPts val="0"/>
              </a:spcBef>
              <a:buNone/>
            </a:pPr>
            <a:r>
              <a:rPr lang="en" sz="2400"/>
              <a:t>FPGA</a:t>
            </a:r>
          </a:p>
        </p:txBody>
      </p:sp>
      <p:sp>
        <p:nvSpPr>
          <p:cNvPr id="112" name="Shape 112"/>
          <p:cNvSpPr txBox="1"/>
          <p:nvPr/>
        </p:nvSpPr>
        <p:spPr>
          <a:xfrm>
            <a:off x="5349775" y="720328"/>
            <a:ext cx="3657600" cy="342899"/>
          </a:xfrm>
          <a:prstGeom prst="rect">
            <a:avLst/>
          </a:prstGeom>
          <a:noFill/>
          <a:ln>
            <a:noFill/>
          </a:ln>
        </p:spPr>
        <p:txBody>
          <a:bodyPr lIns="91425" tIns="91425" rIns="91425" bIns="91425" anchor="t" anchorCtr="0">
            <a:noAutofit/>
          </a:bodyPr>
          <a:lstStyle/>
          <a:p>
            <a:pPr>
              <a:spcBef>
                <a:spcPts val="0"/>
              </a:spcBef>
              <a:buNone/>
            </a:pPr>
            <a:r>
              <a:rPr lang="en" sz="1200" dirty="0"/>
              <a:t>ref: </a:t>
            </a:r>
            <a:r>
              <a:rPr lang="en" sz="1200" u="sng" dirty="0">
                <a:solidFill>
                  <a:schemeClr val="hlink"/>
                </a:solidFill>
                <a:hlinkClick r:id="rId3"/>
              </a:rPr>
              <a:t>http://en.wikipedia.org/wiki/Transistor_count</a:t>
            </a:r>
          </a:p>
        </p:txBody>
      </p:sp>
      <p:graphicFrame>
        <p:nvGraphicFramePr>
          <p:cNvPr id="113" name="Shape 113"/>
          <p:cNvGraphicFramePr/>
          <p:nvPr>
            <p:extLst>
              <p:ext uri="{D42A27DB-BD31-4B8C-83A1-F6EECF244321}">
                <p14:modId xmlns:p14="http://schemas.microsoft.com/office/powerpoint/2010/main" val="242596739"/>
              </p:ext>
            </p:extLst>
          </p:nvPr>
        </p:nvGraphicFramePr>
        <p:xfrm>
          <a:off x="1847775" y="1063375"/>
          <a:ext cx="7239000" cy="1584840"/>
        </p:xfrm>
        <a:graphic>
          <a:graphicData uri="http://schemas.openxmlformats.org/drawingml/2006/table">
            <a:tbl>
              <a:tblPr>
                <a:noFill/>
                <a:tableStyleId>{73465F4C-7D6A-4B7F-9B6B-722185C1B283}</a:tableStyleId>
              </a:tblPr>
              <a:tblGrid>
                <a:gridCol w="2413000"/>
                <a:gridCol w="2413000"/>
                <a:gridCol w="2413000"/>
              </a:tblGrid>
              <a:tr h="255975">
                <a:tc>
                  <a:txBody>
                    <a:bodyPr/>
                    <a:lstStyle/>
                    <a:p>
                      <a:pPr rtl="0">
                        <a:spcBef>
                          <a:spcPts val="0"/>
                        </a:spcBef>
                        <a:buNone/>
                      </a:pPr>
                      <a:r>
                        <a:rPr lang="en"/>
                        <a:t>Processor</a:t>
                      </a:r>
                    </a:p>
                  </a:txBody>
                  <a:tcPr marL="91425" marR="91425" marT="91425" marB="91425"/>
                </a:tc>
                <a:tc>
                  <a:txBody>
                    <a:bodyPr/>
                    <a:lstStyle/>
                    <a:p>
                      <a:pPr rtl="0">
                        <a:spcBef>
                          <a:spcPts val="0"/>
                        </a:spcBef>
                        <a:buNone/>
                      </a:pPr>
                      <a:r>
                        <a:rPr lang="en" dirty="0"/>
                        <a:t>Transistor</a:t>
                      </a:r>
                    </a:p>
                  </a:txBody>
                  <a:tcPr marL="91425" marR="91425" marT="91425" marB="91425"/>
                </a:tc>
                <a:tc>
                  <a:txBody>
                    <a:bodyPr/>
                    <a:lstStyle/>
                    <a:p>
                      <a:pPr rtl="0">
                        <a:spcBef>
                          <a:spcPts val="0"/>
                        </a:spcBef>
                        <a:buNone/>
                      </a:pPr>
                      <a:r>
                        <a:rPr lang="en" dirty="0"/>
                        <a:t>Tech. Node</a:t>
                      </a:r>
                    </a:p>
                  </a:txBody>
                  <a:tcPr marL="91425" marR="91425" marT="91425" marB="91425"/>
                </a:tc>
              </a:tr>
              <a:tr h="255975">
                <a:tc>
                  <a:txBody>
                    <a:bodyPr/>
                    <a:lstStyle/>
                    <a:p>
                      <a:pPr>
                        <a:spcBef>
                          <a:spcPts val="0"/>
                        </a:spcBef>
                        <a:buNone/>
                      </a:pPr>
                      <a:r>
                        <a:rPr lang="en" dirty="0" smtClean="0"/>
                        <a:t>6</a:t>
                      </a:r>
                      <a:r>
                        <a:rPr lang="en-US" dirty="0" smtClean="0"/>
                        <a:t>1</a:t>
                      </a:r>
                      <a:r>
                        <a:rPr lang="en" dirty="0" smtClean="0"/>
                        <a:t>-Core Xeon </a:t>
                      </a:r>
                      <a:r>
                        <a:rPr lang="en" dirty="0"/>
                        <a:t>Phi</a:t>
                      </a:r>
                    </a:p>
                  </a:txBody>
                  <a:tcPr marL="91425" marR="91425" marT="91425" marB="91425"/>
                </a:tc>
                <a:tc>
                  <a:txBody>
                    <a:bodyPr/>
                    <a:lstStyle/>
                    <a:p>
                      <a:pPr>
                        <a:spcBef>
                          <a:spcPts val="0"/>
                        </a:spcBef>
                        <a:buNone/>
                      </a:pPr>
                      <a:r>
                        <a:rPr lang="en"/>
                        <a:t>5,000,000,000</a:t>
                      </a:r>
                    </a:p>
                  </a:txBody>
                  <a:tcPr marL="91425" marR="91425" marT="91425" marB="91425"/>
                </a:tc>
                <a:tc>
                  <a:txBody>
                    <a:bodyPr/>
                    <a:lstStyle/>
                    <a:p>
                      <a:pPr>
                        <a:spcBef>
                          <a:spcPts val="0"/>
                        </a:spcBef>
                        <a:buNone/>
                      </a:pPr>
                      <a:r>
                        <a:rPr lang="en"/>
                        <a:t>22nm</a:t>
                      </a:r>
                    </a:p>
                  </a:txBody>
                  <a:tcPr marL="91425" marR="91425" marT="91425" marB="91425"/>
                </a:tc>
              </a:tr>
              <a:tr h="255975">
                <a:tc>
                  <a:txBody>
                    <a:bodyPr/>
                    <a:lstStyle/>
                    <a:p>
                      <a:pPr>
                        <a:spcBef>
                          <a:spcPts val="0"/>
                        </a:spcBef>
                        <a:buNone/>
                      </a:pPr>
                      <a:r>
                        <a:rPr lang="en" dirty="0" smtClean="0"/>
                        <a:t>22-core Xeon Broadwell-E5</a:t>
                      </a:r>
                      <a:endParaRPr lang="en" dirty="0"/>
                    </a:p>
                  </a:txBody>
                  <a:tcPr marL="91425" marR="91425" marT="91425" marB="91425"/>
                </a:tc>
                <a:tc>
                  <a:txBody>
                    <a:bodyPr/>
                    <a:lstStyle/>
                    <a:p>
                      <a:pPr>
                        <a:spcBef>
                          <a:spcPts val="0"/>
                        </a:spcBef>
                        <a:buNone/>
                      </a:pPr>
                      <a:r>
                        <a:rPr lang="en-US" dirty="0" smtClean="0"/>
                        <a:t>7</a:t>
                      </a:r>
                      <a:r>
                        <a:rPr lang="en" dirty="0" smtClean="0"/>
                        <a:t>,</a:t>
                      </a:r>
                      <a:r>
                        <a:rPr lang="en-US" dirty="0" smtClean="0"/>
                        <a:t>2</a:t>
                      </a:r>
                      <a:r>
                        <a:rPr lang="en" dirty="0" smtClean="0"/>
                        <a:t>00,000,000</a:t>
                      </a:r>
                      <a:endParaRPr lang="en" dirty="0"/>
                    </a:p>
                  </a:txBody>
                  <a:tcPr marL="91425" marR="91425" marT="91425" marB="91425"/>
                </a:tc>
                <a:tc>
                  <a:txBody>
                    <a:bodyPr/>
                    <a:lstStyle/>
                    <a:p>
                      <a:pPr>
                        <a:spcBef>
                          <a:spcPts val="0"/>
                        </a:spcBef>
                        <a:buNone/>
                      </a:pPr>
                      <a:r>
                        <a:rPr lang="en-US" dirty="0" smtClean="0"/>
                        <a:t>14</a:t>
                      </a:r>
                      <a:r>
                        <a:rPr lang="en" dirty="0" smtClean="0"/>
                        <a:t>nm</a:t>
                      </a:r>
                      <a:endParaRPr lang="en" dirty="0"/>
                    </a:p>
                  </a:txBody>
                  <a:tcPr marL="91425" marR="91425" marT="91425" marB="91425"/>
                </a:tc>
              </a:tr>
              <a:tr h="255975">
                <a:tc>
                  <a:txBody>
                    <a:bodyPr/>
                    <a:lstStyle/>
                    <a:p>
                      <a:pPr>
                        <a:spcBef>
                          <a:spcPts val="0"/>
                        </a:spcBef>
                        <a:buNone/>
                      </a:pPr>
                      <a:r>
                        <a:rPr lang="en" dirty="0" smtClean="0"/>
                        <a:t>32-Core Sparc M7</a:t>
                      </a:r>
                      <a:endParaRPr lang="en" dirty="0"/>
                    </a:p>
                  </a:txBody>
                  <a:tcPr marL="91425" marR="91425" marT="91425" marB="91425"/>
                </a:tc>
                <a:tc>
                  <a:txBody>
                    <a:bodyPr/>
                    <a:lstStyle/>
                    <a:p>
                      <a:pPr>
                        <a:spcBef>
                          <a:spcPts val="0"/>
                        </a:spcBef>
                        <a:buNone/>
                      </a:pPr>
                      <a:r>
                        <a:rPr lang="en" dirty="0"/>
                        <a:t>10,000,000,000+</a:t>
                      </a:r>
                    </a:p>
                  </a:txBody>
                  <a:tcPr marL="91425" marR="91425" marT="91425" marB="91425"/>
                </a:tc>
                <a:tc>
                  <a:txBody>
                    <a:bodyPr/>
                    <a:lstStyle/>
                    <a:p>
                      <a:pPr>
                        <a:spcBef>
                          <a:spcPts val="0"/>
                        </a:spcBef>
                        <a:buNone/>
                      </a:pPr>
                      <a:r>
                        <a:rPr lang="en" dirty="0"/>
                        <a:t>20nm</a:t>
                      </a:r>
                    </a:p>
                  </a:txBody>
                  <a:tcPr marL="91425" marR="91425" marT="91425" marB="91425"/>
                </a:tc>
              </a:tr>
            </a:tbl>
          </a:graphicData>
        </a:graphic>
      </p:graphicFrame>
      <p:graphicFrame>
        <p:nvGraphicFramePr>
          <p:cNvPr id="114" name="Shape 114"/>
          <p:cNvGraphicFramePr/>
          <p:nvPr>
            <p:extLst>
              <p:ext uri="{D42A27DB-BD31-4B8C-83A1-F6EECF244321}">
                <p14:modId xmlns:p14="http://schemas.microsoft.com/office/powerpoint/2010/main" val="248453225"/>
              </p:ext>
            </p:extLst>
          </p:nvPr>
        </p:nvGraphicFramePr>
        <p:xfrm>
          <a:off x="1847775" y="2903325"/>
          <a:ext cx="7239000" cy="792420"/>
        </p:xfrm>
        <a:graphic>
          <a:graphicData uri="http://schemas.openxmlformats.org/drawingml/2006/table">
            <a:tbl>
              <a:tblPr>
                <a:noFill/>
                <a:tableStyleId>{9C9D0E59-23A8-4EEC-8610-D931ACDC9725}</a:tableStyleId>
              </a:tblPr>
              <a:tblGrid>
                <a:gridCol w="2413000"/>
                <a:gridCol w="2413000"/>
                <a:gridCol w="2413000"/>
              </a:tblGrid>
              <a:tr h="381000">
                <a:tc>
                  <a:txBody>
                    <a:bodyPr/>
                    <a:lstStyle/>
                    <a:p>
                      <a:pPr lvl="0" rtl="0">
                        <a:spcBef>
                          <a:spcPts val="0"/>
                        </a:spcBef>
                        <a:buNone/>
                      </a:pPr>
                      <a:r>
                        <a:rPr lang="en"/>
                        <a:t>Processor</a:t>
                      </a:r>
                    </a:p>
                  </a:txBody>
                  <a:tcPr marL="91425" marR="91425" marT="91425" marB="91425"/>
                </a:tc>
                <a:tc>
                  <a:txBody>
                    <a:bodyPr/>
                    <a:lstStyle/>
                    <a:p>
                      <a:pPr lvl="0" rtl="0">
                        <a:spcBef>
                          <a:spcPts val="0"/>
                        </a:spcBef>
                        <a:buNone/>
                      </a:pPr>
                      <a:r>
                        <a:rPr lang="en"/>
                        <a:t>Transistor</a:t>
                      </a:r>
                    </a:p>
                  </a:txBody>
                  <a:tcPr marL="91425" marR="91425" marT="91425" marB="91425"/>
                </a:tc>
                <a:tc>
                  <a:txBody>
                    <a:bodyPr/>
                    <a:lstStyle/>
                    <a:p>
                      <a:pPr lvl="0" rtl="0">
                        <a:spcBef>
                          <a:spcPts val="0"/>
                        </a:spcBef>
                        <a:buNone/>
                      </a:pPr>
                      <a:r>
                        <a:rPr lang="en"/>
                        <a:t>Tech. Node</a:t>
                      </a:r>
                    </a:p>
                  </a:txBody>
                  <a:tcPr marL="91425" marR="91425" marT="91425" marB="91425"/>
                </a:tc>
              </a:tr>
              <a:tr h="381000">
                <a:tc>
                  <a:txBody>
                    <a:bodyPr/>
                    <a:lstStyle/>
                    <a:p>
                      <a:pPr lvl="0" rtl="0">
                        <a:spcBef>
                          <a:spcPts val="0"/>
                        </a:spcBef>
                        <a:buNone/>
                      </a:pPr>
                      <a:r>
                        <a:rPr lang="en-US" dirty="0" err="1" smtClean="0"/>
                        <a:t>Nvidia</a:t>
                      </a:r>
                      <a:r>
                        <a:rPr lang="en-US" baseline="0" dirty="0" smtClean="0"/>
                        <a:t> GP00 Pascal</a:t>
                      </a:r>
                      <a:endParaRPr lang="en" dirty="0"/>
                    </a:p>
                  </a:txBody>
                  <a:tcPr marL="91425" marR="91425" marT="91425" marB="91425"/>
                </a:tc>
                <a:tc>
                  <a:txBody>
                    <a:bodyPr/>
                    <a:lstStyle/>
                    <a:p>
                      <a:pPr lvl="0" rtl="0">
                        <a:spcBef>
                          <a:spcPts val="0"/>
                        </a:spcBef>
                        <a:buNone/>
                      </a:pPr>
                      <a:r>
                        <a:rPr lang="en-US" dirty="0" smtClean="0"/>
                        <a:t>15</a:t>
                      </a:r>
                      <a:r>
                        <a:rPr lang="en" dirty="0" smtClean="0"/>
                        <a:t>,</a:t>
                      </a:r>
                      <a:r>
                        <a:rPr lang="en-US" dirty="0" smtClean="0"/>
                        <a:t>30</a:t>
                      </a:r>
                      <a:r>
                        <a:rPr lang="en" dirty="0" smtClean="0"/>
                        <a:t>0,000,000</a:t>
                      </a:r>
                      <a:endParaRPr lang="en" dirty="0"/>
                    </a:p>
                  </a:txBody>
                  <a:tcPr marL="91425" marR="91425" marT="91425" marB="91425"/>
                </a:tc>
                <a:tc>
                  <a:txBody>
                    <a:bodyPr/>
                    <a:lstStyle/>
                    <a:p>
                      <a:pPr lvl="0" rtl="0">
                        <a:spcBef>
                          <a:spcPts val="0"/>
                        </a:spcBef>
                        <a:buNone/>
                      </a:pPr>
                      <a:r>
                        <a:rPr lang="en-US" dirty="0" smtClean="0"/>
                        <a:t>16</a:t>
                      </a:r>
                      <a:r>
                        <a:rPr lang="en" dirty="0" smtClean="0"/>
                        <a:t>nm</a:t>
                      </a:r>
                      <a:endParaRPr lang="en" dirty="0"/>
                    </a:p>
                  </a:txBody>
                  <a:tcPr marL="91425" marR="91425" marT="91425" marB="91425"/>
                </a:tc>
              </a:tr>
            </a:tbl>
          </a:graphicData>
        </a:graphic>
      </p:graphicFrame>
      <p:graphicFrame>
        <p:nvGraphicFramePr>
          <p:cNvPr id="115" name="Shape 115"/>
          <p:cNvGraphicFramePr/>
          <p:nvPr>
            <p:extLst>
              <p:ext uri="{D42A27DB-BD31-4B8C-83A1-F6EECF244321}">
                <p14:modId xmlns:p14="http://schemas.microsoft.com/office/powerpoint/2010/main" val="1576756046"/>
              </p:ext>
            </p:extLst>
          </p:nvPr>
        </p:nvGraphicFramePr>
        <p:xfrm>
          <a:off x="1847775" y="3958475"/>
          <a:ext cx="7239000" cy="1188630"/>
        </p:xfrm>
        <a:graphic>
          <a:graphicData uri="http://schemas.openxmlformats.org/drawingml/2006/table">
            <a:tbl>
              <a:tblPr>
                <a:noFill/>
                <a:tableStyleId>{1193BCB8-7CA4-4E7A-8C6F-4EB7BEEA59A1}</a:tableStyleId>
              </a:tblPr>
              <a:tblGrid>
                <a:gridCol w="2413000"/>
                <a:gridCol w="2413000"/>
                <a:gridCol w="2413000"/>
              </a:tblGrid>
              <a:tr h="381000">
                <a:tc>
                  <a:txBody>
                    <a:bodyPr/>
                    <a:lstStyle/>
                    <a:p>
                      <a:pPr lvl="0" rtl="0">
                        <a:spcBef>
                          <a:spcPts val="0"/>
                        </a:spcBef>
                        <a:buNone/>
                      </a:pPr>
                      <a:r>
                        <a:rPr lang="en"/>
                        <a:t>FPGA</a:t>
                      </a:r>
                    </a:p>
                  </a:txBody>
                  <a:tcPr marL="91425" marR="91425" marT="91425" marB="91425"/>
                </a:tc>
                <a:tc>
                  <a:txBody>
                    <a:bodyPr/>
                    <a:lstStyle/>
                    <a:p>
                      <a:pPr lvl="0" rtl="0">
                        <a:spcBef>
                          <a:spcPts val="0"/>
                        </a:spcBef>
                        <a:buNone/>
                      </a:pPr>
                      <a:r>
                        <a:rPr lang="en"/>
                        <a:t>Transistor</a:t>
                      </a:r>
                    </a:p>
                  </a:txBody>
                  <a:tcPr marL="91425" marR="91425" marT="91425" marB="91425"/>
                </a:tc>
                <a:tc>
                  <a:txBody>
                    <a:bodyPr/>
                    <a:lstStyle/>
                    <a:p>
                      <a:pPr lvl="0" rtl="0">
                        <a:spcBef>
                          <a:spcPts val="0"/>
                        </a:spcBef>
                        <a:buNone/>
                      </a:pPr>
                      <a:r>
                        <a:rPr lang="en"/>
                        <a:t>Tech. Node</a:t>
                      </a:r>
                    </a:p>
                  </a:txBody>
                  <a:tcPr marL="91425" marR="91425" marT="91425" marB="91425"/>
                </a:tc>
              </a:tr>
              <a:tr h="381000">
                <a:tc>
                  <a:txBody>
                    <a:bodyPr/>
                    <a:lstStyle/>
                    <a:p>
                      <a:pPr rtl="0">
                        <a:spcBef>
                          <a:spcPts val="0"/>
                        </a:spcBef>
                        <a:buNone/>
                      </a:pPr>
                      <a:r>
                        <a:rPr lang="en" dirty="0" err="1" smtClean="0"/>
                        <a:t>Virtex-Ultrascale</a:t>
                      </a:r>
                      <a:r>
                        <a:rPr lang="en" dirty="0" smtClean="0"/>
                        <a:t> XCVU440</a:t>
                      </a:r>
                      <a:endParaRPr lang="en" dirty="0"/>
                    </a:p>
                  </a:txBody>
                  <a:tcPr marL="91425" marR="91425" marT="91425" marB="91425"/>
                </a:tc>
                <a:tc>
                  <a:txBody>
                    <a:bodyPr/>
                    <a:lstStyle/>
                    <a:p>
                      <a:pPr rtl="0">
                        <a:spcBef>
                          <a:spcPts val="0"/>
                        </a:spcBef>
                        <a:buNone/>
                      </a:pPr>
                      <a:r>
                        <a:rPr lang="en" dirty="0" smtClean="0"/>
                        <a:t>20,000,000,000+</a:t>
                      </a:r>
                      <a:endParaRPr lang="en" dirty="0"/>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20nm</a:t>
                      </a:r>
                    </a:p>
                  </a:txBody>
                  <a:tcPr marL="91425" marR="91425" marT="91425" marB="91425"/>
                </a:tc>
              </a:tr>
              <a:tr h="381000">
                <a:tc>
                  <a:txBody>
                    <a:bodyPr/>
                    <a:lstStyle/>
                    <a:p>
                      <a:pPr rtl="0">
                        <a:spcBef>
                          <a:spcPts val="0"/>
                        </a:spcBef>
                        <a:buNone/>
                      </a:pPr>
                      <a:r>
                        <a:rPr lang="en-US" sz="1400" b="0" i="0" u="none" strike="noStrike" cap="none" baseline="0" dirty="0" err="1" smtClean="0">
                          <a:solidFill>
                            <a:schemeClr val="tx1"/>
                          </a:solidFill>
                          <a:effectLst/>
                          <a:latin typeface="+mn-lt"/>
                          <a:ea typeface="+mn-ea"/>
                          <a:cs typeface="+mn-cs"/>
                          <a:sym typeface="Arial"/>
                          <a:rtl val="0"/>
                        </a:rPr>
                        <a:t>Stratix</a:t>
                      </a:r>
                      <a:r>
                        <a:rPr lang="en-US" sz="1400" b="0" i="0" u="none" strike="noStrike" cap="none" baseline="0" dirty="0" smtClean="0">
                          <a:solidFill>
                            <a:schemeClr val="tx1"/>
                          </a:solidFill>
                          <a:effectLst/>
                          <a:latin typeface="+mn-lt"/>
                          <a:ea typeface="+mn-ea"/>
                          <a:cs typeface="+mn-cs"/>
                          <a:sym typeface="Arial"/>
                          <a:rtl val="0"/>
                        </a:rPr>
                        <a:t> 10 10GX5500</a:t>
                      </a:r>
                      <a:endParaRPr lang="en" dirty="0"/>
                    </a:p>
                  </a:txBody>
                  <a:tcPr marL="91425" marR="91425" marT="91425" marB="914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a:t>
                      </a:r>
                      <a:r>
                        <a:rPr lang="en" dirty="0" smtClean="0"/>
                        <a:t>0,000,000,000+</a:t>
                      </a:r>
                    </a:p>
                  </a:txBody>
                  <a:tcPr marL="91425" marR="91425" marT="91425" marB="91425"/>
                </a:tc>
                <a:tc>
                  <a:txBody>
                    <a:bodyPr/>
                    <a:lstStyle/>
                    <a:p>
                      <a:pPr rtl="0">
                        <a:spcBef>
                          <a:spcPts val="0"/>
                        </a:spcBef>
                        <a:buNone/>
                      </a:pPr>
                      <a:r>
                        <a:rPr lang="en-US" dirty="0" smtClean="0"/>
                        <a:t>14nm</a:t>
                      </a:r>
                      <a:endParaRPr lang="en" dirty="0"/>
                    </a:p>
                  </a:txBody>
                  <a:tcPr marL="91425" marR="91425" marT="91425" marB="91425"/>
                </a:tc>
              </a:tr>
            </a:tbl>
          </a:graphicData>
        </a:graphic>
      </p:graphicFrame>
      <p:sp>
        <p:nvSpPr>
          <p:cNvPr id="2" name="Slide Number Placeholder 1"/>
          <p:cNvSpPr>
            <a:spLocks noGrp="1"/>
          </p:cNvSpPr>
          <p:nvPr>
            <p:ph type="sldNum" sz="quarter" idx="11"/>
          </p:nvPr>
        </p:nvSpPr>
        <p:spPr/>
        <p:txBody>
          <a:bodyPr/>
          <a:lstStyle/>
          <a:p>
            <a:fld id="{93A9AFAB-0B4A-894D-9A96-190B87C7197E}" type="slidenum">
              <a:rPr lang="en-US" smtClean="0"/>
              <a:t>10</a:t>
            </a:fld>
            <a:endParaRPr lang="en-US"/>
          </a:p>
        </p:txBody>
      </p:sp>
    </p:spTree>
  </p:cSld>
  <p:clrMapOvr>
    <a:masterClrMapping/>
  </p:clrMapOvr>
  <p:transition spd="slow">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a:spLocks noGrp="1"/>
          </p:cNvSpPr>
          <p:nvPr>
            <p:ph type="title"/>
          </p:nvPr>
        </p:nvSpPr>
        <p:spPr>
          <a:xfrm>
            <a:off x="270247" y="203023"/>
            <a:ext cx="8594399" cy="615900"/>
          </a:xfrm>
          <a:prstGeom prst="rect">
            <a:avLst/>
          </a:prstGeom>
        </p:spPr>
        <p:txBody>
          <a:bodyPr lIns="91425" tIns="91425" rIns="91425" bIns="91425" anchor="t" anchorCtr="0">
            <a:noAutofit/>
          </a:bodyPr>
          <a:lstStyle/>
          <a:p>
            <a:pPr rtl="0">
              <a:spcBef>
                <a:spcPts val="0"/>
              </a:spcBef>
              <a:buNone/>
            </a:pPr>
            <a:r>
              <a:rPr lang="en" sz="3200">
                <a:solidFill>
                  <a:srgbClr val="000000"/>
                </a:solidFill>
                <a:latin typeface="Arial"/>
                <a:ea typeface="Arial"/>
                <a:cs typeface="Arial"/>
                <a:sym typeface="Arial"/>
              </a:rPr>
              <a:t>Shared Mem Contains Multiple Banks</a:t>
            </a:r>
          </a:p>
        </p:txBody>
      </p:sp>
      <p:pic>
        <p:nvPicPr>
          <p:cNvPr id="764" name="Shape 764"/>
          <p:cNvPicPr preferRelativeResize="0"/>
          <p:nvPr/>
        </p:nvPicPr>
        <p:blipFill>
          <a:blip r:embed="rId3">
            <a:alphaModFix/>
          </a:blip>
          <a:stretch>
            <a:fillRect/>
          </a:stretch>
        </p:blipFill>
        <p:spPr>
          <a:xfrm>
            <a:off x="1158240" y="1440180"/>
            <a:ext cx="6722141" cy="3055268"/>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100</a:t>
            </a:fld>
            <a:endParaRPr lang="en-US"/>
          </a:p>
        </p:txBody>
      </p:sp>
    </p:spTree>
  </p:cSld>
  <p:clrMapOvr>
    <a:masterClrMapping/>
  </p:clrMapOvr>
  <p:transition spd="slow">
    <p:cu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pic>
        <p:nvPicPr>
          <p:cNvPr id="769" name="Shape 769"/>
          <p:cNvPicPr preferRelativeResize="0"/>
          <p:nvPr/>
        </p:nvPicPr>
        <p:blipFill>
          <a:blip r:embed="rId3">
            <a:alphaModFix/>
          </a:blip>
          <a:stretch>
            <a:fillRect/>
          </a:stretch>
        </p:blipFill>
        <p:spPr>
          <a:xfrm>
            <a:off x="3383280" y="274320"/>
            <a:ext cx="4258811" cy="4629149"/>
          </a:xfrm>
          <a:prstGeom prst="rect">
            <a:avLst/>
          </a:prstGeom>
          <a:noFill/>
          <a:ln>
            <a:noFill/>
          </a:ln>
        </p:spPr>
      </p:pic>
      <p:sp>
        <p:nvSpPr>
          <p:cNvPr id="770" name="Shape 770"/>
          <p:cNvSpPr txBox="1">
            <a:spLocks noGrp="1"/>
          </p:cNvSpPr>
          <p:nvPr>
            <p:ph type="title"/>
          </p:nvPr>
        </p:nvSpPr>
        <p:spPr>
          <a:xfrm>
            <a:off x="91440" y="0"/>
            <a:ext cx="5328300" cy="492599"/>
          </a:xfrm>
          <a:prstGeom prst="rect">
            <a:avLst/>
          </a:prstGeom>
        </p:spPr>
        <p:txBody>
          <a:bodyPr lIns="91425" tIns="91425" rIns="91425" bIns="91425" anchor="t" anchorCtr="0">
            <a:noAutofit/>
          </a:bodyPr>
          <a:lstStyle/>
          <a:p>
            <a:pPr rtl="0">
              <a:spcBef>
                <a:spcPts val="0"/>
              </a:spcBef>
              <a:buNone/>
            </a:pPr>
            <a:r>
              <a:rPr lang="en" sz="3200">
                <a:solidFill>
                  <a:srgbClr val="000000"/>
                </a:solidFill>
                <a:latin typeface="Arial"/>
                <a:ea typeface="Arial"/>
                <a:cs typeface="Arial"/>
                <a:sym typeface="Arial"/>
              </a:rPr>
              <a:t>Compute Capability</a:t>
            </a:r>
          </a:p>
        </p:txBody>
      </p:sp>
      <p:pic>
        <p:nvPicPr>
          <p:cNvPr id="771" name="Shape 771"/>
          <p:cNvPicPr preferRelativeResize="0"/>
          <p:nvPr/>
        </p:nvPicPr>
        <p:blipFill>
          <a:blip r:embed="rId4">
            <a:alphaModFix/>
          </a:blip>
          <a:stretch>
            <a:fillRect/>
          </a:stretch>
        </p:blipFill>
        <p:spPr>
          <a:xfrm>
            <a:off x="91440" y="1234439"/>
            <a:ext cx="3259552" cy="3661335"/>
          </a:xfrm>
          <a:prstGeom prst="rect">
            <a:avLst/>
          </a:prstGeom>
          <a:noFill/>
          <a:ln>
            <a:noFill/>
          </a:ln>
        </p:spPr>
      </p:pic>
      <p:sp>
        <p:nvSpPr>
          <p:cNvPr id="772" name="Shape 772"/>
          <p:cNvSpPr txBox="1"/>
          <p:nvPr/>
        </p:nvSpPr>
        <p:spPr>
          <a:xfrm>
            <a:off x="182880" y="548640"/>
            <a:ext cx="2948400" cy="760800"/>
          </a:xfrm>
          <a:prstGeom prst="rect">
            <a:avLst/>
          </a:prstGeom>
          <a:noFill/>
          <a:ln>
            <a:noFill/>
          </a:ln>
        </p:spPr>
        <p:txBody>
          <a:bodyPr lIns="91425" tIns="91425" rIns="91425" bIns="91425" anchor="t" anchorCtr="0">
            <a:noAutofit/>
          </a:bodyPr>
          <a:lstStyle/>
          <a:p>
            <a:pPr rtl="0">
              <a:spcBef>
                <a:spcPts val="0"/>
              </a:spcBef>
              <a:buNone/>
            </a:pPr>
            <a:r>
              <a:rPr lang="en" sz="2000">
                <a:solidFill>
                  <a:srgbClr val="000000"/>
                </a:solidFill>
                <a:latin typeface="Arial"/>
                <a:ea typeface="Arial"/>
                <a:cs typeface="Arial"/>
                <a:sym typeface="Arial"/>
              </a:rPr>
              <a:t>Need arch info to perform optimization.</a:t>
            </a:r>
          </a:p>
        </p:txBody>
      </p:sp>
      <p:sp>
        <p:nvSpPr>
          <p:cNvPr id="773" name="Shape 773"/>
          <p:cNvSpPr txBox="1"/>
          <p:nvPr/>
        </p:nvSpPr>
        <p:spPr>
          <a:xfrm>
            <a:off x="91462" y="4935076"/>
            <a:ext cx="3870599" cy="135000"/>
          </a:xfrm>
          <a:prstGeom prst="rect">
            <a:avLst/>
          </a:prstGeom>
          <a:noFill/>
          <a:ln>
            <a:noFill/>
          </a:ln>
        </p:spPr>
        <p:txBody>
          <a:bodyPr lIns="91425" tIns="91425" rIns="91425" bIns="91425" anchor="t" anchorCtr="0">
            <a:noAutofit/>
          </a:bodyPr>
          <a:lstStyle/>
          <a:p>
            <a:pPr rtl="0">
              <a:spcBef>
                <a:spcPts val="0"/>
              </a:spcBef>
              <a:buNone/>
            </a:pPr>
            <a:r>
              <a:rPr lang="en" sz="1000">
                <a:solidFill>
                  <a:srgbClr val="000000"/>
                </a:solidFill>
                <a:latin typeface="Arial"/>
                <a:ea typeface="Arial"/>
                <a:cs typeface="Arial"/>
                <a:sym typeface="Arial"/>
              </a:rPr>
              <a:t>ref: NVIDIA, "CUDA C Programming Guide", (</a:t>
            </a:r>
            <a:r>
              <a:rPr lang="en" sz="1000" u="sng">
                <a:solidFill>
                  <a:srgbClr val="0000FF"/>
                </a:solidFill>
                <a:latin typeface="Arial"/>
                <a:ea typeface="Arial"/>
                <a:cs typeface="Arial"/>
                <a:sym typeface="Arial"/>
                <a:hlinkClick r:id="rId5"/>
              </a:rPr>
              <a:t>link</a:t>
            </a:r>
            <a:r>
              <a:rPr lang="en" sz="1000">
                <a:solidFill>
                  <a:srgbClr val="000000"/>
                </a:solidFill>
                <a:latin typeface="Arial"/>
                <a:ea typeface="Arial"/>
                <a:cs typeface="Arial"/>
                <a:sym typeface="Arial"/>
              </a:rPr>
              <a:t>)</a:t>
            </a:r>
          </a:p>
        </p:txBody>
      </p:sp>
      <p:sp>
        <p:nvSpPr>
          <p:cNvPr id="2" name="Slide Number Placeholder 1"/>
          <p:cNvSpPr>
            <a:spLocks noGrp="1"/>
          </p:cNvSpPr>
          <p:nvPr>
            <p:ph type="sldNum" sz="quarter" idx="11"/>
          </p:nvPr>
        </p:nvSpPr>
        <p:spPr/>
        <p:txBody>
          <a:bodyPr/>
          <a:lstStyle/>
          <a:p>
            <a:fld id="{93A9AFAB-0B4A-894D-9A96-190B87C7197E}" type="slidenum">
              <a:rPr lang="en-US" smtClean="0"/>
              <a:t>101</a:t>
            </a:fld>
            <a:endParaRPr lang="en-US"/>
          </a:p>
        </p:txBody>
      </p:sp>
    </p:spTree>
  </p:cSld>
  <p:clrMapOvr>
    <a:masterClrMapping/>
  </p:clrMapOvr>
  <p:transition spd="slow">
    <p:cu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a:spLocks noGrp="1"/>
          </p:cNvSpPr>
          <p:nvPr>
            <p:ph type="title"/>
          </p:nvPr>
        </p:nvSpPr>
        <p:spPr>
          <a:xfrm>
            <a:off x="91440" y="0"/>
            <a:ext cx="8869199" cy="350699"/>
          </a:xfrm>
          <a:prstGeom prst="rect">
            <a:avLst/>
          </a:prstGeom>
        </p:spPr>
        <p:txBody>
          <a:bodyPr lIns="91425" tIns="91425" rIns="91425" bIns="91425" anchor="t" anchorCtr="0">
            <a:noAutofit/>
          </a:bodyPr>
          <a:lstStyle/>
          <a:p>
            <a:pPr rtl="0">
              <a:spcBef>
                <a:spcPts val="0"/>
              </a:spcBef>
              <a:buNone/>
            </a:pPr>
            <a:r>
              <a:rPr lang="en" sz="2600">
                <a:solidFill>
                  <a:srgbClr val="000000"/>
                </a:solidFill>
                <a:latin typeface="Arial"/>
                <a:ea typeface="Arial"/>
                <a:cs typeface="Arial"/>
                <a:sym typeface="Arial"/>
              </a:rPr>
              <a:t>Shared Memory (compute capability 2.x)</a:t>
            </a:r>
          </a:p>
        </p:txBody>
      </p:sp>
      <p:pic>
        <p:nvPicPr>
          <p:cNvPr id="779" name="Shape 779"/>
          <p:cNvPicPr preferRelativeResize="0"/>
          <p:nvPr/>
        </p:nvPicPr>
        <p:blipFill>
          <a:blip r:embed="rId3">
            <a:alphaModFix/>
          </a:blip>
          <a:stretch>
            <a:fillRect/>
          </a:stretch>
        </p:blipFill>
        <p:spPr>
          <a:xfrm>
            <a:off x="1820000" y="498575"/>
            <a:ext cx="4292475" cy="4523500"/>
          </a:xfrm>
          <a:prstGeom prst="rect">
            <a:avLst/>
          </a:prstGeom>
          <a:noFill/>
          <a:ln>
            <a:noFill/>
          </a:ln>
        </p:spPr>
      </p:pic>
      <p:sp>
        <p:nvSpPr>
          <p:cNvPr id="780" name="Shape 780"/>
          <p:cNvSpPr txBox="1"/>
          <p:nvPr/>
        </p:nvSpPr>
        <p:spPr>
          <a:xfrm>
            <a:off x="91440" y="617219"/>
            <a:ext cx="1372500" cy="809699"/>
          </a:xfrm>
          <a:prstGeom prst="rect">
            <a:avLst/>
          </a:prstGeom>
          <a:noFill/>
          <a:ln>
            <a:noFill/>
          </a:ln>
        </p:spPr>
        <p:txBody>
          <a:bodyPr lIns="91425" tIns="91425" rIns="91425" bIns="91425" anchor="t" anchorCtr="0">
            <a:noAutofit/>
          </a:bodyPr>
          <a:lstStyle/>
          <a:p>
            <a:pPr rtl="0">
              <a:spcBef>
                <a:spcPts val="0"/>
              </a:spcBef>
              <a:buNone/>
            </a:pPr>
            <a:r>
              <a:rPr lang="en" sz="2000">
                <a:solidFill>
                  <a:srgbClr val="000000"/>
                </a:solidFill>
                <a:latin typeface="Arial"/>
                <a:ea typeface="Arial"/>
                <a:cs typeface="Arial"/>
                <a:sym typeface="Arial"/>
              </a:rPr>
              <a:t>without</a:t>
            </a:r>
          </a:p>
          <a:p>
            <a:pPr rtl="0">
              <a:spcBef>
                <a:spcPts val="0"/>
              </a:spcBef>
              <a:buNone/>
            </a:pPr>
            <a:r>
              <a:rPr lang="en" sz="2000">
                <a:solidFill>
                  <a:srgbClr val="000000"/>
                </a:solidFill>
                <a:latin typeface="Arial"/>
                <a:ea typeface="Arial"/>
                <a:cs typeface="Arial"/>
                <a:sym typeface="Arial"/>
              </a:rPr>
              <a:t>bank</a:t>
            </a:r>
          </a:p>
          <a:p>
            <a:pPr rtl="0">
              <a:spcBef>
                <a:spcPts val="0"/>
              </a:spcBef>
              <a:buNone/>
            </a:pPr>
            <a:r>
              <a:rPr lang="en" sz="2000">
                <a:solidFill>
                  <a:srgbClr val="000000"/>
                </a:solidFill>
                <a:latin typeface="Arial"/>
                <a:ea typeface="Arial"/>
                <a:cs typeface="Arial"/>
                <a:sym typeface="Arial"/>
              </a:rPr>
              <a:t>conflict:</a:t>
            </a:r>
          </a:p>
        </p:txBody>
      </p:sp>
      <p:pic>
        <p:nvPicPr>
          <p:cNvPr id="781" name="Shape 781"/>
          <p:cNvPicPr preferRelativeResize="0"/>
          <p:nvPr/>
        </p:nvPicPr>
        <p:blipFill>
          <a:blip r:embed="rId4">
            <a:alphaModFix/>
          </a:blip>
          <a:stretch>
            <a:fillRect/>
          </a:stretch>
        </p:blipFill>
        <p:spPr>
          <a:xfrm>
            <a:off x="7522810" y="498575"/>
            <a:ext cx="1299339" cy="4575249"/>
          </a:xfrm>
          <a:prstGeom prst="rect">
            <a:avLst/>
          </a:prstGeom>
          <a:noFill/>
          <a:ln>
            <a:noFill/>
          </a:ln>
        </p:spPr>
      </p:pic>
      <p:sp>
        <p:nvSpPr>
          <p:cNvPr id="782" name="Shape 782"/>
          <p:cNvSpPr txBox="1"/>
          <p:nvPr/>
        </p:nvSpPr>
        <p:spPr>
          <a:xfrm>
            <a:off x="6309360" y="617219"/>
            <a:ext cx="1168800" cy="809699"/>
          </a:xfrm>
          <a:prstGeom prst="rect">
            <a:avLst/>
          </a:prstGeom>
          <a:noFill/>
          <a:ln>
            <a:noFill/>
          </a:ln>
        </p:spPr>
        <p:txBody>
          <a:bodyPr lIns="91425" tIns="91425" rIns="91425" bIns="91425" anchor="t" anchorCtr="0">
            <a:noAutofit/>
          </a:bodyPr>
          <a:lstStyle/>
          <a:p>
            <a:pPr rtl="0">
              <a:spcBef>
                <a:spcPts val="0"/>
              </a:spcBef>
              <a:buNone/>
            </a:pPr>
            <a:r>
              <a:rPr lang="en" sz="2000">
                <a:solidFill>
                  <a:srgbClr val="000000"/>
                </a:solidFill>
                <a:latin typeface="Arial"/>
                <a:ea typeface="Arial"/>
                <a:cs typeface="Arial"/>
                <a:sym typeface="Arial"/>
              </a:rPr>
              <a:t>with</a:t>
            </a:r>
          </a:p>
          <a:p>
            <a:pPr rtl="0">
              <a:spcBef>
                <a:spcPts val="0"/>
              </a:spcBef>
              <a:buNone/>
            </a:pPr>
            <a:r>
              <a:rPr lang="en" sz="2000">
                <a:solidFill>
                  <a:srgbClr val="000000"/>
                </a:solidFill>
                <a:latin typeface="Arial"/>
                <a:ea typeface="Arial"/>
                <a:cs typeface="Arial"/>
                <a:sym typeface="Arial"/>
              </a:rPr>
              <a:t>bank</a:t>
            </a:r>
          </a:p>
          <a:p>
            <a:pPr rtl="0">
              <a:spcBef>
                <a:spcPts val="0"/>
              </a:spcBef>
              <a:buNone/>
            </a:pPr>
            <a:r>
              <a:rPr lang="en" sz="2000">
                <a:solidFill>
                  <a:srgbClr val="000000"/>
                </a:solidFill>
                <a:latin typeface="Arial"/>
                <a:ea typeface="Arial"/>
                <a:cs typeface="Arial"/>
                <a:sym typeface="Arial"/>
              </a:rPr>
              <a:t>conflict:</a:t>
            </a:r>
          </a:p>
        </p:txBody>
      </p:sp>
      <p:sp>
        <p:nvSpPr>
          <p:cNvPr id="2" name="Slide Number Placeholder 1"/>
          <p:cNvSpPr>
            <a:spLocks noGrp="1"/>
          </p:cNvSpPr>
          <p:nvPr>
            <p:ph type="sldNum" sz="quarter" idx="11"/>
          </p:nvPr>
        </p:nvSpPr>
        <p:spPr/>
        <p:txBody>
          <a:bodyPr/>
          <a:lstStyle/>
          <a:p>
            <a:fld id="{93A9AFAB-0B4A-894D-9A96-190B87C7197E}" type="slidenum">
              <a:rPr lang="en-US" smtClean="0"/>
              <a:t>102</a:t>
            </a:fld>
            <a:endParaRPr lang="en-US"/>
          </a:p>
        </p:txBody>
      </p:sp>
    </p:spTree>
  </p:cSld>
  <p:clrMapOvr>
    <a:masterClrMapping/>
  </p:clrMapOvr>
  <p:transition spd="slow">
    <p:cu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txBox="1">
            <a:spLocks noGrp="1"/>
          </p:cNvSpPr>
          <p:nvPr>
            <p:ph type="title"/>
          </p:nvPr>
        </p:nvSpPr>
        <p:spPr>
          <a:xfrm>
            <a:off x="91440" y="0"/>
            <a:ext cx="8589900" cy="615299"/>
          </a:xfrm>
          <a:prstGeom prst="rect">
            <a:avLst/>
          </a:prstGeom>
        </p:spPr>
        <p:txBody>
          <a:bodyPr lIns="91425" tIns="91425" rIns="91425" bIns="91425" anchor="t" anchorCtr="0">
            <a:noAutofit/>
          </a:bodyPr>
          <a:lstStyle/>
          <a:p>
            <a:pPr lvl="0" rtl="0">
              <a:spcBef>
                <a:spcPts val="0"/>
              </a:spcBef>
              <a:buNone/>
            </a:pPr>
            <a:r>
              <a:rPr lang="en" sz="3200">
                <a:solidFill>
                  <a:srgbClr val="000000"/>
                </a:solidFill>
              </a:rPr>
              <a:t>Common Optimization Techniques</a:t>
            </a:r>
          </a:p>
        </p:txBody>
      </p:sp>
      <p:sp>
        <p:nvSpPr>
          <p:cNvPr id="788" name="Shape 788"/>
          <p:cNvSpPr txBox="1">
            <a:spLocks noGrp="1"/>
          </p:cNvSpPr>
          <p:nvPr>
            <p:ph type="body" idx="1"/>
          </p:nvPr>
        </p:nvSpPr>
        <p:spPr>
          <a:xfrm>
            <a:off x="91845" y="480566"/>
            <a:ext cx="8886900" cy="4623900"/>
          </a:xfrm>
          <a:prstGeom prst="rect">
            <a:avLst/>
          </a:prstGeom>
        </p:spPr>
        <p:txBody>
          <a:bodyPr lIns="91425" tIns="91425" rIns="91425" bIns="91425" anchor="t" anchorCtr="0">
            <a:noAutofit/>
          </a:bodyPr>
          <a:lstStyle/>
          <a:p>
            <a:pPr lvl="0" rtl="0">
              <a:spcBef>
                <a:spcPts val="0"/>
              </a:spcBef>
              <a:buNone/>
            </a:pPr>
            <a:r>
              <a:rPr lang="en" sz="2000">
                <a:solidFill>
                  <a:srgbClr val="000000"/>
                </a:solidFill>
                <a:latin typeface="Arial"/>
                <a:ea typeface="Arial"/>
                <a:cs typeface="Arial"/>
                <a:sym typeface="Arial"/>
              </a:rPr>
              <a:t>Optimizations on memory latency tolerance</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Reduce register pressure</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Reduce shared memory pressure </a:t>
            </a:r>
          </a:p>
          <a:p>
            <a:pPr lvl="0" rtl="0">
              <a:spcBef>
                <a:spcPts val="0"/>
              </a:spcBef>
              <a:buNone/>
            </a:pPr>
            <a:r>
              <a:rPr lang="en" sz="2000">
                <a:solidFill>
                  <a:srgbClr val="000000"/>
                </a:solidFill>
                <a:latin typeface="Arial"/>
                <a:ea typeface="Arial"/>
                <a:cs typeface="Arial"/>
                <a:sym typeface="Arial"/>
              </a:rPr>
              <a:t>Optimizations on memory bandwidth </a:t>
            </a:r>
          </a:p>
          <a:p>
            <a:pPr marL="381000" lvl="0" indent="-177800" rtl="0">
              <a:spcBef>
                <a:spcPts val="0"/>
              </a:spcBef>
              <a:spcAft>
                <a:spcPts val="0"/>
              </a:spcAft>
              <a:buClr>
                <a:srgbClr val="980000"/>
              </a:buClr>
              <a:buSzPct val="100000"/>
              <a:buFont typeface="Arial"/>
              <a:buChar char="●"/>
            </a:pPr>
            <a:r>
              <a:rPr lang="en" sz="2000">
                <a:solidFill>
                  <a:srgbClr val="980000"/>
                </a:solidFill>
                <a:latin typeface="Arial"/>
                <a:ea typeface="Arial"/>
                <a:cs typeface="Arial"/>
                <a:sym typeface="Arial"/>
              </a:rPr>
              <a:t>Global memory coalesce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Avoid shared memory bank conflicts</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Grouping byte access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Avoid Partition camping</a:t>
            </a:r>
          </a:p>
          <a:p>
            <a:pPr lvl="0" rtl="0">
              <a:spcBef>
                <a:spcPts val="0"/>
              </a:spcBef>
              <a:buNone/>
            </a:pPr>
            <a:r>
              <a:rPr lang="en" sz="2000">
                <a:solidFill>
                  <a:srgbClr val="000000"/>
                </a:solidFill>
                <a:latin typeface="Arial"/>
                <a:ea typeface="Arial"/>
                <a:cs typeface="Arial"/>
                <a:sym typeface="Arial"/>
              </a:rPr>
              <a:t>Optimizations on computation efficiency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Mul/Add balancing</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Increase floating point proportion </a:t>
            </a:r>
          </a:p>
          <a:p>
            <a:pPr lvl="0" rtl="0">
              <a:spcBef>
                <a:spcPts val="0"/>
              </a:spcBef>
              <a:buNone/>
            </a:pPr>
            <a:r>
              <a:rPr lang="en" sz="2000">
                <a:solidFill>
                  <a:srgbClr val="000000"/>
                </a:solidFill>
                <a:latin typeface="Arial"/>
                <a:ea typeface="Arial"/>
                <a:cs typeface="Arial"/>
                <a:sym typeface="Arial"/>
              </a:rPr>
              <a:t>Optimizations on operational intensity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Use tiled algorithm</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Tuning thread granularity</a:t>
            </a:r>
          </a:p>
        </p:txBody>
      </p:sp>
      <p:sp>
        <p:nvSpPr>
          <p:cNvPr id="2" name="Slide Number Placeholder 1"/>
          <p:cNvSpPr>
            <a:spLocks noGrp="1"/>
          </p:cNvSpPr>
          <p:nvPr>
            <p:ph type="sldNum" sz="quarter" idx="11"/>
          </p:nvPr>
        </p:nvSpPr>
        <p:spPr/>
        <p:txBody>
          <a:bodyPr/>
          <a:lstStyle/>
          <a:p>
            <a:fld id="{93A9AFAB-0B4A-894D-9A96-190B87C7197E}" type="slidenum">
              <a:rPr lang="en-US" smtClean="0"/>
              <a:t>103</a:t>
            </a:fld>
            <a:endParaRPr lang="en-US"/>
          </a:p>
        </p:txBody>
      </p:sp>
    </p:spTree>
  </p:cSld>
  <p:clrMapOvr>
    <a:masterClrMapping/>
  </p:clrMapOvr>
  <p:transition spd="slow">
    <p:cu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Shape 793"/>
          <p:cNvSpPr txBox="1">
            <a:spLocks noGrp="1"/>
          </p:cNvSpPr>
          <p:nvPr>
            <p:ph type="title"/>
          </p:nvPr>
        </p:nvSpPr>
        <p:spPr>
          <a:xfrm>
            <a:off x="270269" y="201706"/>
            <a:ext cx="8607300" cy="496199"/>
          </a:xfrm>
          <a:prstGeom prst="rect">
            <a:avLst/>
          </a:prstGeom>
        </p:spPr>
        <p:txBody>
          <a:bodyPr lIns="91425" tIns="91425" rIns="91425" bIns="91425" anchor="t" anchorCtr="0">
            <a:noAutofit/>
          </a:bodyPr>
          <a:lstStyle/>
          <a:p>
            <a:pPr rtl="0">
              <a:spcBef>
                <a:spcPts val="0"/>
              </a:spcBef>
              <a:buNone/>
            </a:pPr>
            <a:r>
              <a:rPr lang="en" sz="3200">
                <a:solidFill>
                  <a:srgbClr val="000000"/>
                </a:solidFill>
                <a:latin typeface="Arial"/>
                <a:ea typeface="Arial"/>
                <a:cs typeface="Arial"/>
                <a:sym typeface="Arial"/>
              </a:rPr>
              <a:t>Global Memory In Off-Chip DRAM</a:t>
            </a:r>
          </a:p>
        </p:txBody>
      </p:sp>
      <p:sp>
        <p:nvSpPr>
          <p:cNvPr id="794" name="Shape 794"/>
          <p:cNvSpPr txBox="1">
            <a:spLocks noGrp="1"/>
          </p:cNvSpPr>
          <p:nvPr>
            <p:ph type="body" idx="1"/>
          </p:nvPr>
        </p:nvSpPr>
        <p:spPr>
          <a:xfrm>
            <a:off x="182880" y="678180"/>
            <a:ext cx="8607300" cy="455100"/>
          </a:xfrm>
          <a:prstGeom prst="rect">
            <a:avLst/>
          </a:prstGeom>
        </p:spPr>
        <p:txBody>
          <a:bodyPr lIns="91425" tIns="91425" rIns="91425" bIns="91425" anchor="t" anchorCtr="0">
            <a:noAutofit/>
          </a:bodyPr>
          <a:lstStyle/>
          <a:p>
            <a:pPr rtl="0">
              <a:spcBef>
                <a:spcPts val="0"/>
              </a:spcBef>
              <a:buNone/>
            </a:pPr>
            <a:r>
              <a:rPr lang="en" sz="2000">
                <a:solidFill>
                  <a:srgbClr val="000000"/>
                </a:solidFill>
                <a:latin typeface="Arial"/>
                <a:ea typeface="Arial"/>
                <a:cs typeface="Arial"/>
                <a:sym typeface="Arial"/>
              </a:rPr>
              <a:t>Address space is interleaved among multiple channels.</a:t>
            </a:r>
          </a:p>
        </p:txBody>
      </p:sp>
      <p:pic>
        <p:nvPicPr>
          <p:cNvPr id="795" name="Shape 795"/>
          <p:cNvPicPr preferRelativeResize="0"/>
          <p:nvPr/>
        </p:nvPicPr>
        <p:blipFill>
          <a:blip r:embed="rId3">
            <a:alphaModFix/>
          </a:blip>
          <a:stretch>
            <a:fillRect/>
          </a:stretch>
        </p:blipFill>
        <p:spPr>
          <a:xfrm>
            <a:off x="1670937" y="1196654"/>
            <a:ext cx="5137878" cy="3899393"/>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104</a:t>
            </a:fld>
            <a:endParaRPr lang="en-US"/>
          </a:p>
        </p:txBody>
      </p:sp>
    </p:spTree>
  </p:cSld>
  <p:clrMapOvr>
    <a:masterClrMapping/>
  </p:clrMapOvr>
  <p:transition spd="slow">
    <p:cu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Shape 800"/>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rtl="0">
              <a:spcBef>
                <a:spcPts val="0"/>
              </a:spcBef>
              <a:buNone/>
            </a:pPr>
            <a:r>
              <a:rPr lang="en" sz="3200">
                <a:solidFill>
                  <a:srgbClr val="000000"/>
                </a:solidFill>
                <a:latin typeface="Arial"/>
                <a:ea typeface="Arial"/>
                <a:cs typeface="Arial"/>
                <a:sym typeface="Arial"/>
              </a:rPr>
              <a:t>Global Memory</a:t>
            </a:r>
          </a:p>
        </p:txBody>
      </p:sp>
      <p:pic>
        <p:nvPicPr>
          <p:cNvPr id="801" name="Shape 801"/>
          <p:cNvPicPr preferRelativeResize="0"/>
          <p:nvPr/>
        </p:nvPicPr>
        <p:blipFill>
          <a:blip r:embed="rId3">
            <a:alphaModFix/>
          </a:blip>
          <a:stretch>
            <a:fillRect/>
          </a:stretch>
        </p:blipFill>
        <p:spPr>
          <a:xfrm>
            <a:off x="457200" y="960103"/>
            <a:ext cx="6172200" cy="2709450"/>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105</a:t>
            </a:fld>
            <a:endParaRPr lang="en-US"/>
          </a:p>
        </p:txBody>
      </p:sp>
    </p:spTree>
  </p:cSld>
  <p:clrMapOvr>
    <a:masterClrMapping/>
  </p:clrMapOvr>
  <p:transition spd="slow">
    <p:cu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rtl="0">
              <a:spcBef>
                <a:spcPts val="0"/>
              </a:spcBef>
              <a:buNone/>
            </a:pPr>
            <a:r>
              <a:rPr lang="en" sz="3200">
                <a:solidFill>
                  <a:srgbClr val="000000"/>
                </a:solidFill>
                <a:latin typeface="Arial"/>
                <a:ea typeface="Arial"/>
                <a:cs typeface="Arial"/>
                <a:sym typeface="Arial"/>
              </a:rPr>
              <a:t>Global Memory</a:t>
            </a:r>
          </a:p>
        </p:txBody>
      </p:sp>
      <p:pic>
        <p:nvPicPr>
          <p:cNvPr id="807" name="Shape 807"/>
          <p:cNvPicPr preferRelativeResize="0"/>
          <p:nvPr/>
        </p:nvPicPr>
        <p:blipFill>
          <a:blip r:embed="rId3">
            <a:alphaModFix/>
          </a:blip>
          <a:stretch>
            <a:fillRect/>
          </a:stretch>
        </p:blipFill>
        <p:spPr>
          <a:xfrm>
            <a:off x="457200" y="960103"/>
            <a:ext cx="6172200" cy="3098250"/>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106</a:t>
            </a:fld>
            <a:endParaRPr lang="en-US"/>
          </a:p>
        </p:txBody>
      </p:sp>
    </p:spTree>
  </p:cSld>
  <p:clrMapOvr>
    <a:masterClrMapping/>
  </p:clrMapOvr>
  <p:transition spd="slow">
    <p:cu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Shape 812"/>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rtl="0">
              <a:spcBef>
                <a:spcPts val="0"/>
              </a:spcBef>
              <a:buNone/>
            </a:pPr>
            <a:r>
              <a:rPr lang="en" sz="3200">
                <a:solidFill>
                  <a:srgbClr val="000000"/>
                </a:solidFill>
                <a:latin typeface="Arial"/>
                <a:ea typeface="Arial"/>
                <a:cs typeface="Arial"/>
                <a:sym typeface="Arial"/>
              </a:rPr>
              <a:t>Global Memory</a:t>
            </a:r>
          </a:p>
        </p:txBody>
      </p:sp>
      <p:pic>
        <p:nvPicPr>
          <p:cNvPr id="813" name="Shape 813"/>
          <p:cNvPicPr preferRelativeResize="0"/>
          <p:nvPr/>
        </p:nvPicPr>
        <p:blipFill>
          <a:blip r:embed="rId3">
            <a:alphaModFix/>
          </a:blip>
          <a:stretch>
            <a:fillRect/>
          </a:stretch>
        </p:blipFill>
        <p:spPr>
          <a:xfrm>
            <a:off x="457200" y="960103"/>
            <a:ext cx="6172200" cy="3323025"/>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107</a:t>
            </a:fld>
            <a:endParaRPr lang="en-US"/>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 sz="4266" dirty="0">
                <a:solidFill>
                  <a:srgbClr val="000000"/>
                </a:solidFill>
              </a:rPr>
              <a:t>What Can </a:t>
            </a:r>
            <a:r>
              <a:rPr lang="en-US" sz="4266" dirty="0" smtClean="0">
                <a:solidFill>
                  <a:srgbClr val="000000"/>
                </a:solidFill>
              </a:rPr>
              <a:t>15</a:t>
            </a:r>
            <a:r>
              <a:rPr lang="en" sz="4266" dirty="0" err="1" smtClean="0">
                <a:solidFill>
                  <a:srgbClr val="000000"/>
                </a:solidFill>
              </a:rPr>
              <a:t>bn</a:t>
            </a:r>
            <a:r>
              <a:rPr lang="en" sz="4266" dirty="0" smtClean="0">
                <a:solidFill>
                  <a:srgbClr val="000000"/>
                </a:solidFill>
              </a:rPr>
              <a:t> </a:t>
            </a:r>
            <a:r>
              <a:rPr lang="en" sz="4266" dirty="0">
                <a:solidFill>
                  <a:srgbClr val="000000"/>
                </a:solidFill>
              </a:rPr>
              <a:t>Transistors Do?</a:t>
            </a:r>
          </a:p>
        </p:txBody>
      </p:sp>
      <p:pic>
        <p:nvPicPr>
          <p:cNvPr id="121" name="Shape 121"/>
          <p:cNvPicPr preferRelativeResize="0"/>
          <p:nvPr/>
        </p:nvPicPr>
        <p:blipFill>
          <a:blip r:embed="rId3">
            <a:alphaModFix/>
          </a:blip>
          <a:stretch>
            <a:fillRect/>
          </a:stretch>
        </p:blipFill>
        <p:spPr>
          <a:xfrm>
            <a:off x="548650" y="1028700"/>
            <a:ext cx="3341400" cy="1727349"/>
          </a:xfrm>
          <a:prstGeom prst="rect">
            <a:avLst/>
          </a:prstGeom>
          <a:noFill/>
          <a:ln>
            <a:noFill/>
          </a:ln>
        </p:spPr>
      </p:pic>
      <p:sp>
        <p:nvSpPr>
          <p:cNvPr id="122" name="Shape 122"/>
          <p:cNvSpPr txBox="1"/>
          <p:nvPr/>
        </p:nvSpPr>
        <p:spPr>
          <a:xfrm>
            <a:off x="4032775" y="874449"/>
            <a:ext cx="4905544" cy="1386000"/>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 sz="2666" dirty="0">
                <a:solidFill>
                  <a:srgbClr val="000000"/>
                </a:solidFill>
                <a:latin typeface="Arial"/>
                <a:ea typeface="Arial"/>
                <a:cs typeface="Arial"/>
                <a:sym typeface="Arial"/>
              </a:rPr>
              <a:t>Render triangles.</a:t>
            </a:r>
          </a:p>
          <a:p>
            <a:pPr lvl="0" rtl="0">
              <a:lnSpc>
                <a:spcPct val="100000"/>
              </a:lnSpc>
              <a:spcBef>
                <a:spcPts val="0"/>
              </a:spcBef>
              <a:buNone/>
            </a:pPr>
            <a:r>
              <a:rPr lang="en" sz="2666" dirty="0"/>
              <a:t>B</a:t>
            </a:r>
            <a:r>
              <a:rPr lang="en" sz="2666" dirty="0">
                <a:solidFill>
                  <a:srgbClr val="000000"/>
                </a:solidFill>
                <a:latin typeface="Arial"/>
                <a:ea typeface="Arial"/>
                <a:cs typeface="Arial"/>
                <a:sym typeface="Arial"/>
              </a:rPr>
              <a:t>illions of triangles per </a:t>
            </a:r>
            <a:r>
              <a:rPr lang="en" sz="2666" dirty="0" smtClean="0">
                <a:solidFill>
                  <a:srgbClr val="000000"/>
                </a:solidFill>
                <a:latin typeface="Arial"/>
                <a:ea typeface="Arial"/>
                <a:cs typeface="Arial"/>
                <a:sym typeface="Arial"/>
              </a:rPr>
              <a:t>second</a:t>
            </a:r>
            <a:r>
              <a:rPr lang="en-US" sz="2666" dirty="0" smtClean="0">
                <a:solidFill>
                  <a:srgbClr val="000000"/>
                </a:solidFill>
                <a:latin typeface="Arial"/>
                <a:ea typeface="Arial"/>
                <a:cs typeface="Arial"/>
                <a:sym typeface="Arial"/>
              </a:rPr>
              <a:t>.</a:t>
            </a:r>
            <a:endParaRPr lang="en" sz="2666" dirty="0">
              <a:solidFill>
                <a:srgbClr val="000000"/>
              </a:solidFill>
              <a:latin typeface="Arial"/>
              <a:ea typeface="Arial"/>
              <a:cs typeface="Arial"/>
              <a:sym typeface="Arial"/>
            </a:endParaRPr>
          </a:p>
        </p:txBody>
      </p:sp>
      <p:sp>
        <p:nvSpPr>
          <p:cNvPr id="123" name="Shape 123"/>
          <p:cNvSpPr txBox="1"/>
          <p:nvPr/>
        </p:nvSpPr>
        <p:spPr>
          <a:xfrm>
            <a:off x="43125" y="4720814"/>
            <a:ext cx="3657600" cy="342899"/>
          </a:xfrm>
          <a:prstGeom prst="rect">
            <a:avLst/>
          </a:prstGeom>
          <a:noFill/>
          <a:ln>
            <a:noFill/>
          </a:ln>
        </p:spPr>
        <p:txBody>
          <a:bodyPr lIns="91425" tIns="91425" rIns="91425" bIns="91425" anchor="t" anchorCtr="0">
            <a:noAutofit/>
          </a:bodyPr>
          <a:lstStyle/>
          <a:p>
            <a:pPr lvl="0" rtl="0">
              <a:spcBef>
                <a:spcPts val="0"/>
              </a:spcBef>
              <a:buNone/>
            </a:pPr>
            <a:r>
              <a:rPr lang="en" sz="1000"/>
              <a:t>ref: "How GPUs Work", </a:t>
            </a:r>
            <a:r>
              <a:rPr lang="en" sz="1000" u="sng">
                <a:solidFill>
                  <a:schemeClr val="hlink"/>
                </a:solidFill>
                <a:hlinkClick r:id="rId4"/>
              </a:rPr>
              <a:t>http://dx.doi.org/10.1109/MC.2007.59</a:t>
            </a:r>
          </a:p>
        </p:txBody>
      </p:sp>
      <p:pic>
        <p:nvPicPr>
          <p:cNvPr id="124" name="Shape 124"/>
          <p:cNvPicPr preferRelativeResize="0"/>
          <p:nvPr/>
        </p:nvPicPr>
        <p:blipFill>
          <a:blip r:embed="rId5">
            <a:alphaModFix/>
          </a:blip>
          <a:stretch>
            <a:fillRect/>
          </a:stretch>
        </p:blipFill>
        <p:spPr>
          <a:xfrm>
            <a:off x="4032775" y="2463415"/>
            <a:ext cx="3514444" cy="2327445"/>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11</a:t>
            </a:fld>
            <a:endParaRPr lang="en-US"/>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Shape 67"/>
          <p:cNvSpPr txBox="1"/>
          <p:nvPr/>
        </p:nvSpPr>
        <p:spPr>
          <a:xfrm>
            <a:off x="1211580" y="4869163"/>
            <a:ext cx="6813416" cy="372262"/>
          </a:xfrm>
          <a:prstGeom prst="rect">
            <a:avLst/>
          </a:prstGeom>
          <a:noFill/>
          <a:ln>
            <a:noFill/>
          </a:ln>
        </p:spPr>
        <p:txBody>
          <a:bodyPr lIns="25718" tIns="25718" rIns="25718" bIns="25718" anchor="t" anchorCtr="0">
            <a:noAutofit/>
          </a:bodyPr>
          <a:lstStyle/>
          <a:p>
            <a:r>
              <a:rPr lang="en-US" sz="900" dirty="0" smtClean="0"/>
              <a:t>K. </a:t>
            </a:r>
            <a:r>
              <a:rPr lang="en-US" sz="900" dirty="0" err="1" smtClean="0"/>
              <a:t>Fatahalian</a:t>
            </a:r>
            <a:r>
              <a:rPr lang="en-US" sz="900" dirty="0" smtClean="0"/>
              <a:t>, et al. "GPUs: a Closer Look", ACM Queue 2008, </a:t>
            </a:r>
            <a:r>
              <a:rPr lang="en-US" sz="900" u="sng" dirty="0" smtClean="0">
                <a:solidFill>
                  <a:srgbClr val="0000FF"/>
                </a:solidFill>
                <a:hlinkClick r:id="rId3"/>
              </a:rPr>
              <a:t>http://doi.acm.org/10.1145/1365490.1365498</a:t>
            </a:r>
            <a:endParaRPr lang="en-US" sz="900" u="sng" dirty="0">
              <a:solidFill>
                <a:srgbClr val="0000FF"/>
              </a:solidFill>
              <a:hlinkClick r:id="rId3"/>
            </a:endParaRPr>
          </a:p>
        </p:txBody>
      </p:sp>
      <p:pic>
        <p:nvPicPr>
          <p:cNvPr id="68" name="Shape 68"/>
          <p:cNvPicPr preferRelativeResize="0"/>
          <p:nvPr/>
        </p:nvPicPr>
        <p:blipFill>
          <a:blip r:embed="rId4">
            <a:extLst>
              <a:ext uri="{28A0092B-C50C-407E-A947-70E740481C1C}">
                <a14:useLocalDpi xmlns:a14="http://schemas.microsoft.com/office/drawing/2010/main" val="0"/>
              </a:ext>
            </a:extLst>
          </a:blip>
          <a:stretch>
            <a:fillRect/>
          </a:stretch>
        </p:blipFill>
        <p:spPr>
          <a:xfrm>
            <a:off x="426832" y="913217"/>
            <a:ext cx="2262023" cy="3773857"/>
          </a:xfrm>
          <a:prstGeom prst="rect">
            <a:avLst/>
          </a:prstGeom>
          <a:noFill/>
          <a:ln>
            <a:noFill/>
          </a:ln>
        </p:spPr>
      </p:pic>
      <p:sp>
        <p:nvSpPr>
          <p:cNvPr id="6" name="Shape 120"/>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US" sz="4266" dirty="0" smtClean="0">
                <a:solidFill>
                  <a:srgbClr val="000000"/>
                </a:solidFill>
              </a:rPr>
              <a:t>The Graphics Pipeline</a:t>
            </a:r>
            <a:endParaRPr lang="en" sz="4266" dirty="0">
              <a:solidFill>
                <a:srgbClr val="000000"/>
              </a:solidFill>
            </a:endParaRPr>
          </a:p>
        </p:txBody>
      </p:sp>
    </p:spTree>
    <p:extLst>
      <p:ext uri="{BB962C8B-B14F-4D97-AF65-F5344CB8AC3E}">
        <p14:creationId xmlns:p14="http://schemas.microsoft.com/office/powerpoint/2010/main" val="400671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Shape 74"/>
          <p:cNvSpPr txBox="1"/>
          <p:nvPr/>
        </p:nvSpPr>
        <p:spPr>
          <a:xfrm>
            <a:off x="1211580" y="4869163"/>
            <a:ext cx="6813416" cy="266337"/>
          </a:xfrm>
          <a:prstGeom prst="rect">
            <a:avLst/>
          </a:prstGeom>
          <a:noFill/>
          <a:ln>
            <a:noFill/>
          </a:ln>
        </p:spPr>
        <p:txBody>
          <a:bodyPr lIns="25718" tIns="25718" rIns="25718" bIns="25718" anchor="t" anchorCtr="0">
            <a:noAutofit/>
          </a:bodyPr>
          <a:lstStyle/>
          <a:p>
            <a:r>
              <a:rPr lang="en-US" sz="900"/>
              <a:t>K. Fatahalian, et al. "GPUs: a Closer Look", ACM Queue 2008, </a:t>
            </a:r>
            <a:r>
              <a:rPr lang="en-US" sz="900" u="sng">
                <a:solidFill>
                  <a:srgbClr val="0000FF"/>
                </a:solidFill>
                <a:hlinkClick r:id="rId3"/>
              </a:rPr>
              <a:t>http://doi.acm.org/10.1145/1365490.1365498</a:t>
            </a:r>
          </a:p>
        </p:txBody>
      </p:sp>
      <p:pic>
        <p:nvPicPr>
          <p:cNvPr id="75" name="Shape 75"/>
          <p:cNvPicPr preferRelativeResize="0"/>
          <p:nvPr/>
        </p:nvPicPr>
        <p:blipFill>
          <a:blip r:embed="rId4">
            <a:extLst>
              <a:ext uri="{28A0092B-C50C-407E-A947-70E740481C1C}">
                <a14:useLocalDpi xmlns:a14="http://schemas.microsoft.com/office/drawing/2010/main" val="0"/>
              </a:ext>
            </a:extLst>
          </a:blip>
          <a:stretch>
            <a:fillRect/>
          </a:stretch>
        </p:blipFill>
        <p:spPr>
          <a:xfrm>
            <a:off x="255181" y="991974"/>
            <a:ext cx="8176438" cy="3728890"/>
          </a:xfrm>
          <a:prstGeom prst="rect">
            <a:avLst/>
          </a:prstGeom>
          <a:noFill/>
          <a:ln>
            <a:noFill/>
          </a:ln>
        </p:spPr>
      </p:pic>
      <p:sp>
        <p:nvSpPr>
          <p:cNvPr id="7" name="Shape 120"/>
          <p:cNvSpPr txBox="1">
            <a:spLocks/>
          </p:cNvSpPr>
          <p:nvPr/>
        </p:nvSpPr>
        <p:spPr>
          <a:xfrm>
            <a:off x="274319" y="205739"/>
            <a:ext cx="8664000" cy="668700"/>
          </a:xfrm>
          <a:prstGeom prst="rect">
            <a:avLst/>
          </a:prstGeom>
          <a:noFill/>
          <a:ln>
            <a:noFill/>
          </a:ln>
        </p:spPr>
        <p:txBody>
          <a:bodyPr lIns="38100" tIns="38100" rIns="38100" bIns="381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2pPr>
            <a:lvl3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r>
              <a:rPr lang="en-US" sz="4266" smtClean="0">
                <a:solidFill>
                  <a:srgbClr val="000000"/>
                </a:solidFill>
              </a:rPr>
              <a:t>The Graphics Pipeline</a:t>
            </a:r>
            <a:endParaRPr lang="en" sz="4266" dirty="0">
              <a:solidFill>
                <a:srgbClr val="000000"/>
              </a:solidFill>
            </a:endParaRPr>
          </a:p>
        </p:txBody>
      </p:sp>
    </p:spTree>
    <p:extLst>
      <p:ext uri="{BB962C8B-B14F-4D97-AF65-F5344CB8AC3E}">
        <p14:creationId xmlns:p14="http://schemas.microsoft.com/office/powerpoint/2010/main" val="178346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Shape 81"/>
          <p:cNvSpPr txBox="1"/>
          <p:nvPr/>
        </p:nvSpPr>
        <p:spPr>
          <a:xfrm>
            <a:off x="1211580" y="4869163"/>
            <a:ext cx="6813416" cy="266337"/>
          </a:xfrm>
          <a:prstGeom prst="rect">
            <a:avLst/>
          </a:prstGeom>
          <a:noFill/>
          <a:ln>
            <a:noFill/>
          </a:ln>
        </p:spPr>
        <p:txBody>
          <a:bodyPr lIns="25718" tIns="25718" rIns="25718" bIns="25718" anchor="t" anchorCtr="0">
            <a:noAutofit/>
          </a:bodyPr>
          <a:lstStyle/>
          <a:p>
            <a:r>
              <a:rPr lang="en-US" sz="900"/>
              <a:t>K. Fatahalian, et al. "GPUs: a Closer Look", ACM Queue 2008, </a:t>
            </a:r>
            <a:r>
              <a:rPr lang="en-US" sz="900" u="sng">
                <a:solidFill>
                  <a:srgbClr val="0000FF"/>
                </a:solidFill>
                <a:hlinkClick r:id="rId3"/>
              </a:rPr>
              <a:t>http://doi.acm.org/10.1145/1365490.1365498</a:t>
            </a:r>
          </a:p>
        </p:txBody>
      </p:sp>
      <p:pic>
        <p:nvPicPr>
          <p:cNvPr id="82" name="Shape 82"/>
          <p:cNvPicPr preferRelativeResize="0"/>
          <p:nvPr/>
        </p:nvPicPr>
        <p:blipFill>
          <a:blip r:embed="rId4">
            <a:extLst>
              <a:ext uri="{28A0092B-C50C-407E-A947-70E740481C1C}">
                <a14:useLocalDpi xmlns:a14="http://schemas.microsoft.com/office/drawing/2010/main" val="0"/>
              </a:ext>
            </a:extLst>
          </a:blip>
          <a:stretch>
            <a:fillRect/>
          </a:stretch>
        </p:blipFill>
        <p:spPr>
          <a:xfrm>
            <a:off x="372137" y="866211"/>
            <a:ext cx="8027581" cy="3839036"/>
          </a:xfrm>
          <a:prstGeom prst="rect">
            <a:avLst/>
          </a:prstGeom>
          <a:noFill/>
          <a:ln>
            <a:noFill/>
          </a:ln>
        </p:spPr>
      </p:pic>
      <p:sp>
        <p:nvSpPr>
          <p:cNvPr id="6" name="Shape 120"/>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US" sz="4266" dirty="0" smtClean="0">
                <a:solidFill>
                  <a:srgbClr val="000000"/>
                </a:solidFill>
              </a:rPr>
              <a:t>The Graphics Pipeline</a:t>
            </a:r>
            <a:endParaRPr lang="en" sz="4266" dirty="0">
              <a:solidFill>
                <a:srgbClr val="000000"/>
              </a:solidFill>
            </a:endParaRPr>
          </a:p>
        </p:txBody>
      </p:sp>
    </p:spTree>
    <p:extLst>
      <p:ext uri="{BB962C8B-B14F-4D97-AF65-F5344CB8AC3E}">
        <p14:creationId xmlns:p14="http://schemas.microsoft.com/office/powerpoint/2010/main" val="1600009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Shape 88"/>
          <p:cNvSpPr txBox="1"/>
          <p:nvPr/>
        </p:nvSpPr>
        <p:spPr>
          <a:xfrm>
            <a:off x="1211580" y="4869163"/>
            <a:ext cx="6813416" cy="266337"/>
          </a:xfrm>
          <a:prstGeom prst="rect">
            <a:avLst/>
          </a:prstGeom>
          <a:noFill/>
          <a:ln>
            <a:noFill/>
          </a:ln>
        </p:spPr>
        <p:txBody>
          <a:bodyPr lIns="25718" tIns="25718" rIns="25718" bIns="25718" anchor="t" anchorCtr="0">
            <a:noAutofit/>
          </a:bodyPr>
          <a:lstStyle/>
          <a:p>
            <a:r>
              <a:rPr lang="en-US" sz="900"/>
              <a:t>K. Fatahalian, et al. "GPUs: a Closer Look", ACM Queue 2008, </a:t>
            </a:r>
            <a:r>
              <a:rPr lang="en-US" sz="900" u="sng">
                <a:solidFill>
                  <a:srgbClr val="0000FF"/>
                </a:solidFill>
                <a:hlinkClick r:id="rId3"/>
              </a:rPr>
              <a:t>http://doi.acm.org/10.1145/1365490.1365498</a:t>
            </a:r>
          </a:p>
        </p:txBody>
      </p:sp>
      <p:pic>
        <p:nvPicPr>
          <p:cNvPr id="89" name="Shape 89"/>
          <p:cNvPicPr preferRelativeResize="0"/>
          <p:nvPr/>
        </p:nvPicPr>
        <p:blipFill>
          <a:blip r:embed="rId4">
            <a:extLst>
              <a:ext uri="{28A0092B-C50C-407E-A947-70E740481C1C}">
                <a14:useLocalDpi xmlns:a14="http://schemas.microsoft.com/office/drawing/2010/main" val="0"/>
              </a:ext>
            </a:extLst>
          </a:blip>
          <a:stretch>
            <a:fillRect/>
          </a:stretch>
        </p:blipFill>
        <p:spPr>
          <a:xfrm>
            <a:off x="361506" y="1002951"/>
            <a:ext cx="8123274" cy="3735685"/>
          </a:xfrm>
          <a:prstGeom prst="rect">
            <a:avLst/>
          </a:prstGeom>
          <a:noFill/>
          <a:ln>
            <a:noFill/>
          </a:ln>
        </p:spPr>
      </p:pic>
      <p:sp>
        <p:nvSpPr>
          <p:cNvPr id="6" name="Shape 120"/>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US" sz="4266" dirty="0" smtClean="0">
                <a:solidFill>
                  <a:srgbClr val="000000"/>
                </a:solidFill>
              </a:rPr>
              <a:t>The Graphics Pipeline</a:t>
            </a:r>
            <a:endParaRPr lang="en" sz="4266" dirty="0">
              <a:solidFill>
                <a:srgbClr val="000000"/>
              </a:solidFill>
            </a:endParaRPr>
          </a:p>
        </p:txBody>
      </p:sp>
    </p:spTree>
    <p:extLst>
      <p:ext uri="{BB962C8B-B14F-4D97-AF65-F5344CB8AC3E}">
        <p14:creationId xmlns:p14="http://schemas.microsoft.com/office/powerpoint/2010/main" val="151501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Shape 95"/>
          <p:cNvSpPr txBox="1"/>
          <p:nvPr/>
        </p:nvSpPr>
        <p:spPr>
          <a:xfrm>
            <a:off x="1211580" y="4869163"/>
            <a:ext cx="6813416" cy="266337"/>
          </a:xfrm>
          <a:prstGeom prst="rect">
            <a:avLst/>
          </a:prstGeom>
          <a:noFill/>
          <a:ln>
            <a:noFill/>
          </a:ln>
        </p:spPr>
        <p:txBody>
          <a:bodyPr lIns="25718" tIns="25718" rIns="25718" bIns="25718" anchor="t" anchorCtr="0">
            <a:noAutofit/>
          </a:bodyPr>
          <a:lstStyle/>
          <a:p>
            <a:r>
              <a:rPr lang="en-US" sz="900"/>
              <a:t>K. Fatahalian, et al. "GPUs: a Closer Look", ACM Queue 2008, </a:t>
            </a:r>
            <a:r>
              <a:rPr lang="en-US" sz="900" u="sng">
                <a:solidFill>
                  <a:srgbClr val="0000FF"/>
                </a:solidFill>
                <a:hlinkClick r:id="rId3"/>
              </a:rPr>
              <a:t>http://doi.acm.org/10.1145/1365490.1365498</a:t>
            </a:r>
          </a:p>
        </p:txBody>
      </p:sp>
      <p:pic>
        <p:nvPicPr>
          <p:cNvPr id="96" name="Shape 96"/>
          <p:cNvPicPr preferRelativeResize="0"/>
          <p:nvPr/>
        </p:nvPicPr>
        <p:blipFill>
          <a:blip r:embed="rId4">
            <a:extLst>
              <a:ext uri="{28A0092B-C50C-407E-A947-70E740481C1C}">
                <a14:useLocalDpi xmlns:a14="http://schemas.microsoft.com/office/drawing/2010/main" val="0"/>
              </a:ext>
            </a:extLst>
          </a:blip>
          <a:stretch>
            <a:fillRect/>
          </a:stretch>
        </p:blipFill>
        <p:spPr>
          <a:xfrm>
            <a:off x="446567" y="765544"/>
            <a:ext cx="7421526" cy="4369957"/>
          </a:xfrm>
          <a:prstGeom prst="rect">
            <a:avLst/>
          </a:prstGeom>
          <a:noFill/>
          <a:ln>
            <a:noFill/>
          </a:ln>
        </p:spPr>
      </p:pic>
      <p:sp>
        <p:nvSpPr>
          <p:cNvPr id="6" name="Shape 120"/>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US" sz="4266" dirty="0" smtClean="0">
                <a:solidFill>
                  <a:srgbClr val="000000"/>
                </a:solidFill>
              </a:rPr>
              <a:t>The Graphics Pipeline</a:t>
            </a:r>
            <a:endParaRPr lang="en" sz="4266" dirty="0">
              <a:solidFill>
                <a:srgbClr val="000000"/>
              </a:solidFill>
            </a:endParaRPr>
          </a:p>
        </p:txBody>
      </p:sp>
    </p:spTree>
    <p:extLst>
      <p:ext uri="{BB962C8B-B14F-4D97-AF65-F5344CB8AC3E}">
        <p14:creationId xmlns:p14="http://schemas.microsoft.com/office/powerpoint/2010/main" val="1608541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1143507" y="1166771"/>
            <a:ext cx="6860784" cy="3549116"/>
          </a:xfrm>
          <a:prstGeom prst="rect">
            <a:avLst/>
          </a:prstGeom>
          <a:noFill/>
          <a:ln>
            <a:noFill/>
          </a:ln>
        </p:spPr>
      </p:pic>
      <p:sp>
        <p:nvSpPr>
          <p:cNvPr id="5" name="Shape 120"/>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US" sz="4266" dirty="0" smtClean="0">
                <a:solidFill>
                  <a:srgbClr val="000000"/>
                </a:solidFill>
              </a:rPr>
              <a:t>Graphics Pipeline on GPU</a:t>
            </a:r>
            <a:endParaRPr lang="en" sz="4266" dirty="0">
              <a:solidFill>
                <a:srgbClr val="000000"/>
              </a:solidFill>
            </a:endParaRPr>
          </a:p>
        </p:txBody>
      </p:sp>
    </p:spTree>
    <p:extLst>
      <p:ext uri="{BB962C8B-B14F-4D97-AF65-F5344CB8AC3E}">
        <p14:creationId xmlns:p14="http://schemas.microsoft.com/office/powerpoint/2010/main" val="787183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8" name="Shape 108"/>
          <p:cNvPicPr preferRelativeResize="0"/>
          <p:nvPr/>
        </p:nvPicPr>
        <p:blipFill>
          <a:blip r:embed="rId3">
            <a:alphaModFix/>
          </a:blip>
          <a:stretch>
            <a:fillRect/>
          </a:stretch>
        </p:blipFill>
        <p:spPr>
          <a:xfrm>
            <a:off x="1143001" y="1165843"/>
            <a:ext cx="6860784" cy="3546027"/>
          </a:xfrm>
          <a:prstGeom prst="rect">
            <a:avLst/>
          </a:prstGeom>
          <a:noFill/>
          <a:ln>
            <a:noFill/>
          </a:ln>
        </p:spPr>
      </p:pic>
      <p:sp>
        <p:nvSpPr>
          <p:cNvPr id="5" name="Shape 120"/>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US" sz="4266" dirty="0" smtClean="0">
                <a:solidFill>
                  <a:srgbClr val="000000"/>
                </a:solidFill>
              </a:rPr>
              <a:t>Graphics Pipeline on GPU</a:t>
            </a:r>
            <a:endParaRPr lang="en" sz="4266" dirty="0">
              <a:solidFill>
                <a:srgbClr val="000000"/>
              </a:solidFill>
            </a:endParaRPr>
          </a:p>
        </p:txBody>
      </p:sp>
    </p:spTree>
    <p:extLst>
      <p:ext uri="{BB962C8B-B14F-4D97-AF65-F5344CB8AC3E}">
        <p14:creationId xmlns:p14="http://schemas.microsoft.com/office/powerpoint/2010/main" val="1030210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4" name="Shape 114"/>
          <p:cNvPicPr preferRelativeResize="0"/>
          <p:nvPr/>
        </p:nvPicPr>
        <p:blipFill>
          <a:blip r:embed="rId3">
            <a:alphaModFix/>
          </a:blip>
          <a:stretch>
            <a:fillRect/>
          </a:stretch>
        </p:blipFill>
        <p:spPr>
          <a:xfrm>
            <a:off x="1143507" y="1166771"/>
            <a:ext cx="6860784" cy="3549116"/>
          </a:xfrm>
          <a:prstGeom prst="rect">
            <a:avLst/>
          </a:prstGeom>
          <a:noFill/>
          <a:ln>
            <a:noFill/>
          </a:ln>
        </p:spPr>
      </p:pic>
      <p:sp>
        <p:nvSpPr>
          <p:cNvPr id="5" name="Shape 120"/>
          <p:cNvSpPr txBox="1">
            <a:spLocks noGrp="1"/>
          </p:cNvSpPr>
          <p:nvPr>
            <p:ph type="title"/>
          </p:nvPr>
        </p:nvSpPr>
        <p:spPr>
          <a:prstGeom prst="rect">
            <a:avLst/>
          </a:prstGeom>
        </p:spPr>
        <p:txBody>
          <a:bodyPr lIns="38100" tIns="38100" rIns="38100" bIns="38100" anchor="t" anchorCtr="0">
            <a:noAutofit/>
          </a:bodyPr>
          <a:lstStyle/>
          <a:p>
            <a:pPr lvl="0" rtl="0">
              <a:lnSpc>
                <a:spcPct val="100000"/>
              </a:lnSpc>
              <a:spcBef>
                <a:spcPts val="0"/>
              </a:spcBef>
              <a:buNone/>
            </a:pPr>
            <a:r>
              <a:rPr lang="en-US" sz="4266" dirty="0" smtClean="0">
                <a:solidFill>
                  <a:srgbClr val="000000"/>
                </a:solidFill>
              </a:rPr>
              <a:t>Graphics Pipeline on GPU</a:t>
            </a:r>
            <a:endParaRPr lang="en" sz="4266" dirty="0">
              <a:solidFill>
                <a:srgbClr val="000000"/>
              </a:solidFill>
            </a:endParaRPr>
          </a:p>
        </p:txBody>
      </p:sp>
    </p:spTree>
    <p:extLst>
      <p:ext uri="{BB962C8B-B14F-4D97-AF65-F5344CB8AC3E}">
        <p14:creationId xmlns:p14="http://schemas.microsoft.com/office/powerpoint/2010/main" val="522290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 GPU-CPU Gap (by </a:t>
            </a:r>
            <a:r>
              <a:rPr lang="en">
                <a:solidFill>
                  <a:srgbClr val="6AA84F"/>
                </a:solidFill>
              </a:rPr>
              <a:t>NVIDIA</a:t>
            </a:r>
            <a:r>
              <a:rPr lang="en"/>
              <a:t>)</a:t>
            </a:r>
          </a:p>
        </p:txBody>
      </p:sp>
      <p:pic>
        <p:nvPicPr>
          <p:cNvPr id="32" name="Shape 32"/>
          <p:cNvPicPr preferRelativeResize="0"/>
          <p:nvPr/>
        </p:nvPicPr>
        <p:blipFill>
          <a:blip r:embed="rId3">
            <a:alphaModFix/>
          </a:blip>
          <a:stretch>
            <a:fillRect/>
          </a:stretch>
        </p:blipFill>
        <p:spPr>
          <a:xfrm>
            <a:off x="91450" y="0"/>
            <a:ext cx="9054048" cy="4981426"/>
          </a:xfrm>
          <a:prstGeom prst="rect">
            <a:avLst/>
          </a:prstGeom>
          <a:noFill/>
          <a:ln>
            <a:noFill/>
          </a:ln>
        </p:spPr>
      </p:pic>
      <p:sp>
        <p:nvSpPr>
          <p:cNvPr id="33" name="Shape 33"/>
          <p:cNvSpPr txBox="1"/>
          <p:nvPr/>
        </p:nvSpPr>
        <p:spPr>
          <a:xfrm>
            <a:off x="91450" y="4883697"/>
            <a:ext cx="4480199" cy="259799"/>
          </a:xfrm>
          <a:prstGeom prst="rect">
            <a:avLst/>
          </a:prstGeom>
          <a:noFill/>
          <a:ln>
            <a:noFill/>
          </a:ln>
        </p:spPr>
        <p:txBody>
          <a:bodyPr lIns="91425" tIns="91425" rIns="91425" bIns="91425" anchor="t" anchorCtr="0">
            <a:noAutofit/>
          </a:bodyPr>
          <a:lstStyle/>
          <a:p>
            <a:pPr lvl="0" rtl="0">
              <a:spcBef>
                <a:spcPts val="0"/>
              </a:spcBef>
              <a:buNone/>
            </a:pPr>
            <a:r>
              <a:rPr lang="en" sz="1000">
                <a:solidFill>
                  <a:srgbClr val="000000"/>
                </a:solidFill>
                <a:latin typeface="Arial"/>
                <a:ea typeface="Arial"/>
                <a:cs typeface="Arial"/>
                <a:sym typeface="Arial"/>
              </a:rPr>
              <a:t>ref: </a:t>
            </a:r>
            <a:r>
              <a:rPr lang="en" sz="1000" u="sng">
                <a:solidFill>
                  <a:srgbClr val="0000FF"/>
                </a:solidFill>
                <a:latin typeface="Arial"/>
                <a:ea typeface="Arial"/>
                <a:cs typeface="Arial"/>
                <a:sym typeface="Arial"/>
                <a:hlinkClick r:id="rId4"/>
              </a:rPr>
              <a:t>Tesla GPU Computing Brochure</a:t>
            </a:r>
          </a:p>
        </p:txBody>
      </p:sp>
      <p:sp>
        <p:nvSpPr>
          <p:cNvPr id="2" name="Slide Number Placeholder 1"/>
          <p:cNvSpPr>
            <a:spLocks noGrp="1"/>
          </p:cNvSpPr>
          <p:nvPr>
            <p:ph type="sldNum" sz="quarter" idx="11"/>
          </p:nvPr>
        </p:nvSpPr>
        <p:spPr/>
        <p:txBody>
          <a:bodyPr/>
          <a:lstStyle/>
          <a:p>
            <a:fld id="{93A9AFAB-0B4A-894D-9A96-190B87C7197E}" type="slidenum">
              <a:rPr lang="en-US" smtClean="0"/>
              <a:t>2</a:t>
            </a:fld>
            <a:endParaRPr lang="en-US"/>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0" name="Shape 120"/>
          <p:cNvPicPr preferRelativeResize="0"/>
          <p:nvPr/>
        </p:nvPicPr>
        <p:blipFill>
          <a:blip r:embed="rId3">
            <a:alphaModFix/>
          </a:blip>
          <a:stretch>
            <a:fillRect/>
          </a:stretch>
        </p:blipFill>
        <p:spPr>
          <a:xfrm>
            <a:off x="1143507" y="1166771"/>
            <a:ext cx="6860784" cy="3549116"/>
          </a:xfrm>
          <a:prstGeom prst="rect">
            <a:avLst/>
          </a:prstGeom>
          <a:noFill/>
          <a:ln>
            <a:noFill/>
          </a:ln>
        </p:spPr>
      </p:pic>
      <p:sp>
        <p:nvSpPr>
          <p:cNvPr id="5" name="Shape 120"/>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US" sz="4266" dirty="0" smtClean="0">
                <a:solidFill>
                  <a:srgbClr val="000000"/>
                </a:solidFill>
              </a:rPr>
              <a:t>Graphics Pipeline on GPU</a:t>
            </a:r>
            <a:endParaRPr lang="en" sz="4266" dirty="0">
              <a:solidFill>
                <a:srgbClr val="000000"/>
              </a:solidFill>
            </a:endParaRPr>
          </a:p>
        </p:txBody>
      </p:sp>
    </p:spTree>
    <p:extLst>
      <p:ext uri="{BB962C8B-B14F-4D97-AF65-F5344CB8AC3E}">
        <p14:creationId xmlns:p14="http://schemas.microsoft.com/office/powerpoint/2010/main" val="787075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28014" y="121517"/>
            <a:ext cx="6639300" cy="495703"/>
          </a:xfrm>
          <a:prstGeom prst="rect">
            <a:avLst/>
          </a:prstGeom>
        </p:spPr>
        <p:txBody>
          <a:bodyPr lIns="25718" tIns="25718" rIns="25718" bIns="25718" anchor="t" anchorCtr="0">
            <a:noAutofit/>
          </a:bodyPr>
          <a:lstStyle/>
          <a:p>
            <a:r>
              <a:rPr lang="en-US" sz="2520" dirty="0" smtClean="0">
                <a:solidFill>
                  <a:srgbClr val="000000"/>
                </a:solidFill>
              </a:rPr>
              <a:t>How Do GPUs Spend Their Die Area?</a:t>
            </a:r>
            <a:endParaRPr lang="en-US" sz="2520" dirty="0">
              <a:solidFill>
                <a:srgbClr val="000000"/>
              </a:solidFill>
            </a:endParaRPr>
          </a:p>
        </p:txBody>
      </p:sp>
      <p:pic>
        <p:nvPicPr>
          <p:cNvPr id="126" name="Shape 126"/>
          <p:cNvPicPr preferRelativeResize="0"/>
          <p:nvPr/>
        </p:nvPicPr>
        <p:blipFill>
          <a:blip r:embed="rId3">
            <a:alphaModFix/>
          </a:blip>
          <a:stretch>
            <a:fillRect/>
          </a:stretch>
        </p:blipFill>
        <p:spPr>
          <a:xfrm>
            <a:off x="2583180" y="1097280"/>
            <a:ext cx="3816298" cy="3653758"/>
          </a:xfrm>
          <a:prstGeom prst="rect">
            <a:avLst/>
          </a:prstGeom>
          <a:noFill/>
          <a:ln>
            <a:noFill/>
          </a:ln>
        </p:spPr>
      </p:pic>
      <p:sp>
        <p:nvSpPr>
          <p:cNvPr id="127" name="Shape 127"/>
          <p:cNvSpPr txBox="1"/>
          <p:nvPr/>
        </p:nvSpPr>
        <p:spPr>
          <a:xfrm>
            <a:off x="1417320" y="617220"/>
            <a:ext cx="6208970" cy="377696"/>
          </a:xfrm>
          <a:prstGeom prst="rect">
            <a:avLst/>
          </a:prstGeom>
          <a:noFill/>
          <a:ln>
            <a:noFill/>
          </a:ln>
        </p:spPr>
        <p:txBody>
          <a:bodyPr lIns="25718" tIns="25718" rIns="25718" bIns="25718" anchor="t" anchorCtr="0">
            <a:noAutofit/>
          </a:bodyPr>
          <a:lstStyle/>
          <a:p>
            <a:r>
              <a:rPr lang="en-US" sz="1800"/>
              <a:t>GPUs are designed to match the workload of 3D graphics.</a:t>
            </a:r>
          </a:p>
        </p:txBody>
      </p:sp>
      <p:sp>
        <p:nvSpPr>
          <p:cNvPr id="128" name="Shape 128"/>
          <p:cNvSpPr txBox="1"/>
          <p:nvPr/>
        </p:nvSpPr>
        <p:spPr>
          <a:xfrm>
            <a:off x="1211580" y="4800600"/>
            <a:ext cx="6813416" cy="340891"/>
          </a:xfrm>
          <a:prstGeom prst="rect">
            <a:avLst/>
          </a:prstGeom>
          <a:noFill/>
          <a:ln>
            <a:noFill/>
          </a:ln>
        </p:spPr>
        <p:txBody>
          <a:bodyPr lIns="25718" tIns="25718" rIns="25718" bIns="25718" anchor="t" anchorCtr="0">
            <a:noAutofit/>
          </a:bodyPr>
          <a:lstStyle/>
          <a:p>
            <a:r>
              <a:rPr lang="en-US" sz="900" dirty="0"/>
              <a:t>J. Roca, et al. "Workload Characterization of 3D Games", IISWC 2006, </a:t>
            </a:r>
            <a:r>
              <a:rPr lang="en-US" sz="900" u="sng" dirty="0">
                <a:solidFill>
                  <a:srgbClr val="0000FF"/>
                </a:solidFill>
                <a:hlinkClick r:id="rId4"/>
              </a:rPr>
              <a:t>link</a:t>
            </a:r>
          </a:p>
          <a:p>
            <a:r>
              <a:rPr lang="en-US" sz="900" dirty="0"/>
              <a:t>T. </a:t>
            </a:r>
            <a:r>
              <a:rPr lang="en-US" sz="900" dirty="0" err="1"/>
              <a:t>Mitra</a:t>
            </a:r>
            <a:r>
              <a:rPr lang="en-US" sz="900" dirty="0"/>
              <a:t>, et al. "Dynamic 3D Graphics Workload Characterization and the Architectural Implications", Micro 1999, </a:t>
            </a:r>
            <a:r>
              <a:rPr lang="en-US" sz="900" u="sng" dirty="0">
                <a:solidFill>
                  <a:srgbClr val="0000FF"/>
                </a:solidFill>
                <a:hlinkClick r:id="rId4"/>
              </a:rPr>
              <a:t>link</a:t>
            </a:r>
          </a:p>
        </p:txBody>
      </p:sp>
      <p:sp>
        <p:nvSpPr>
          <p:cNvPr id="129" name="Shape 129"/>
          <p:cNvSpPr txBox="1"/>
          <p:nvPr/>
        </p:nvSpPr>
        <p:spPr>
          <a:xfrm>
            <a:off x="3131820" y="891540"/>
            <a:ext cx="2603727" cy="263587"/>
          </a:xfrm>
          <a:prstGeom prst="rect">
            <a:avLst/>
          </a:prstGeom>
          <a:noFill/>
          <a:ln>
            <a:noFill/>
          </a:ln>
        </p:spPr>
        <p:txBody>
          <a:bodyPr lIns="25718" tIns="25718" rIns="25718" bIns="25718" anchor="t" anchorCtr="0">
            <a:noAutofit/>
          </a:bodyPr>
          <a:lstStyle/>
          <a:p>
            <a:r>
              <a:rPr lang="en-US" sz="900"/>
              <a:t>Die photo of GeForce GTX 280 (source: NVIDIA)</a:t>
            </a:r>
          </a:p>
        </p:txBody>
      </p:sp>
      <p:sp>
        <p:nvSpPr>
          <p:cNvPr id="3" name="TextBox 2"/>
          <p:cNvSpPr txBox="1"/>
          <p:nvPr/>
        </p:nvSpPr>
        <p:spPr>
          <a:xfrm>
            <a:off x="328014" y="1903228"/>
            <a:ext cx="2255166" cy="1384995"/>
          </a:xfrm>
          <a:prstGeom prst="rect">
            <a:avLst/>
          </a:prstGeom>
          <a:noFill/>
        </p:spPr>
        <p:txBody>
          <a:bodyPr wrap="square" rtlCol="0">
            <a:spAutoFit/>
          </a:bodyPr>
          <a:lstStyle/>
          <a:p>
            <a:r>
              <a:rPr lang="en-US" dirty="0" smtClean="0">
                <a:solidFill>
                  <a:srgbClr val="7030A0"/>
                </a:solidFill>
              </a:rPr>
              <a:t>Texture</a:t>
            </a:r>
            <a:r>
              <a:rPr lang="en-US" dirty="0" smtClean="0"/>
              <a:t>:</a:t>
            </a:r>
          </a:p>
          <a:p>
            <a:r>
              <a:rPr lang="en-US" dirty="0" smtClean="0"/>
              <a:t>For fragment processing.</a:t>
            </a:r>
          </a:p>
          <a:p>
            <a:endParaRPr lang="en-US" dirty="0" smtClean="0"/>
          </a:p>
          <a:p>
            <a:r>
              <a:rPr lang="en-US" dirty="0" smtClean="0">
                <a:solidFill>
                  <a:srgbClr val="FFC000"/>
                </a:solidFill>
              </a:rPr>
              <a:t>ROP </a:t>
            </a:r>
            <a:r>
              <a:rPr lang="en-US" dirty="0" smtClean="0"/>
              <a:t>&amp; </a:t>
            </a:r>
            <a:r>
              <a:rPr lang="en-US" dirty="0" smtClean="0">
                <a:solidFill>
                  <a:srgbClr val="0070C0"/>
                </a:solidFill>
              </a:rPr>
              <a:t>Frame Buffer</a:t>
            </a:r>
            <a:r>
              <a:rPr lang="en-US" dirty="0" smtClean="0"/>
              <a:t>:</a:t>
            </a:r>
          </a:p>
          <a:p>
            <a:r>
              <a:rPr lang="en-US" dirty="0" smtClean="0"/>
              <a:t>For raster operation.</a:t>
            </a:r>
          </a:p>
          <a:p>
            <a:endParaRPr lang="en-US" dirty="0"/>
          </a:p>
        </p:txBody>
      </p:sp>
    </p:spTree>
    <p:extLst>
      <p:ext uri="{BB962C8B-B14F-4D97-AF65-F5344CB8AC3E}">
        <p14:creationId xmlns:p14="http://schemas.microsoft.com/office/powerpoint/2010/main" val="1434393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Shape 13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US" dirty="0" smtClean="0"/>
              <a:t>GPUs Besides Graphics</a:t>
            </a:r>
            <a:endParaRPr lang="en" dirty="0"/>
          </a:p>
        </p:txBody>
      </p:sp>
      <p:sp>
        <p:nvSpPr>
          <p:cNvPr id="2" name="Slide Number Placeholder 1"/>
          <p:cNvSpPr>
            <a:spLocks noGrp="1"/>
          </p:cNvSpPr>
          <p:nvPr>
            <p:ph type="sldNum" sz="quarter" idx="11"/>
          </p:nvPr>
        </p:nvSpPr>
        <p:spPr/>
        <p:txBody>
          <a:bodyPr/>
          <a:lstStyle/>
          <a:p>
            <a:fld id="{93A9AFAB-0B4A-894D-9A96-190B87C7197E}" type="slidenum">
              <a:rPr lang="en-US" smtClean="0"/>
              <a:t>22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45871"/>
            <a:ext cx="8253056" cy="3138898"/>
          </a:xfrm>
          <a:prstGeom prst="rect">
            <a:avLst/>
          </a:prstGeom>
        </p:spPr>
      </p:pic>
      <p:sp>
        <p:nvSpPr>
          <p:cNvPr id="5" name="Rounded Rectangle 4"/>
          <p:cNvSpPr/>
          <p:nvPr/>
        </p:nvSpPr>
        <p:spPr>
          <a:xfrm>
            <a:off x="5221705" y="3741821"/>
            <a:ext cx="613611" cy="21656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832924" y="3958389"/>
            <a:ext cx="420639" cy="22020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hape 131"/>
          <p:cNvSpPr txBox="1"/>
          <p:nvPr/>
        </p:nvSpPr>
        <p:spPr>
          <a:xfrm>
            <a:off x="443531" y="1036668"/>
            <a:ext cx="8657700" cy="387299"/>
          </a:xfrm>
          <a:prstGeom prst="rect">
            <a:avLst/>
          </a:prstGeom>
          <a:noFill/>
          <a:ln>
            <a:noFill/>
          </a:ln>
        </p:spPr>
        <p:txBody>
          <a:bodyPr lIns="91425" tIns="91425" rIns="91425" bIns="91425" anchor="t" anchorCtr="0">
            <a:noAutofit/>
          </a:bodyPr>
          <a:lstStyle/>
          <a:p>
            <a:pPr>
              <a:spcBef>
                <a:spcPts val="0"/>
              </a:spcBef>
              <a:buNone/>
            </a:pPr>
            <a:r>
              <a:rPr lang="en" sz="1800" dirty="0"/>
              <a:t>TOP500 supercomputer list in </a:t>
            </a:r>
            <a:r>
              <a:rPr lang="en-US" sz="1800" dirty="0" smtClean="0"/>
              <a:t>Nov. 2016</a:t>
            </a:r>
            <a:r>
              <a:rPr lang="en" sz="1800" dirty="0" smtClean="0"/>
              <a:t>. </a:t>
            </a:r>
            <a:r>
              <a:rPr lang="en" sz="1800" dirty="0"/>
              <a:t>(</a:t>
            </a:r>
            <a:r>
              <a:rPr lang="en" sz="1800" u="sng" dirty="0">
                <a:solidFill>
                  <a:schemeClr val="hlink"/>
                </a:solidFill>
                <a:hlinkClick r:id="rId4"/>
              </a:rPr>
              <a:t>http://www.top500.org</a:t>
            </a:r>
            <a:r>
              <a:rPr lang="en" sz="1800" dirty="0"/>
              <a:t>)</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80631" y="218745"/>
            <a:ext cx="8527200" cy="850800"/>
          </a:xfrm>
          <a:prstGeom prst="rect">
            <a:avLst/>
          </a:prstGeom>
        </p:spPr>
        <p:txBody>
          <a:bodyPr lIns="91425" tIns="91425" rIns="91425" bIns="91425" anchor="b" anchorCtr="0">
            <a:noAutofit/>
          </a:bodyPr>
          <a:lstStyle/>
          <a:p>
            <a:pPr lvl="0" rtl="0">
              <a:spcBef>
                <a:spcPts val="0"/>
              </a:spcBef>
              <a:buNone/>
            </a:pPr>
            <a:r>
              <a:rPr lang="en"/>
              <a:t>Let's Start with Examples</a:t>
            </a:r>
          </a:p>
        </p:txBody>
      </p:sp>
      <p:sp>
        <p:nvSpPr>
          <p:cNvPr id="138" name="Shape 138"/>
          <p:cNvSpPr txBox="1">
            <a:spLocks noGrp="1"/>
          </p:cNvSpPr>
          <p:nvPr>
            <p:ph type="body" idx="1"/>
          </p:nvPr>
        </p:nvSpPr>
        <p:spPr>
          <a:xfrm>
            <a:off x="457206" y="4422819"/>
            <a:ext cx="8229600" cy="503099"/>
          </a:xfrm>
          <a:prstGeom prst="rect">
            <a:avLst/>
          </a:prstGeom>
        </p:spPr>
        <p:txBody>
          <a:bodyPr lIns="91425" tIns="91425" rIns="91425" bIns="91425" anchor="t" anchorCtr="0">
            <a:noAutofit/>
          </a:bodyPr>
          <a:lstStyle/>
          <a:p>
            <a:pPr lvl="0" rtl="0">
              <a:spcBef>
                <a:spcPts val="0"/>
              </a:spcBef>
              <a:buNone/>
            </a:pPr>
            <a:r>
              <a:rPr lang="en"/>
              <a:t>We will start from C and RISC.</a:t>
            </a:r>
          </a:p>
        </p:txBody>
      </p:sp>
      <p:pic>
        <p:nvPicPr>
          <p:cNvPr id="139" name="Shape 139"/>
          <p:cNvPicPr preferRelativeResize="0"/>
          <p:nvPr/>
        </p:nvPicPr>
        <p:blipFill>
          <a:blip r:embed="rId3">
            <a:alphaModFix/>
          </a:blip>
          <a:stretch>
            <a:fillRect/>
          </a:stretch>
        </p:blipFill>
        <p:spPr>
          <a:xfrm>
            <a:off x="895350" y="1514475"/>
            <a:ext cx="6134100" cy="2114550"/>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23</a:t>
            </a:fld>
            <a:endParaRPr lang="en-US"/>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p:nvPr/>
        </p:nvSpPr>
        <p:spPr>
          <a:xfrm>
            <a:off x="747000" y="2413633"/>
            <a:ext cx="1335300" cy="3638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5" name="Shape 145"/>
          <p:cNvSpPr txBox="1">
            <a:spLocks noGrp="1"/>
          </p:cNvSpPr>
          <p:nvPr>
            <p:ph type="body" idx="1"/>
          </p:nvPr>
        </p:nvSpPr>
        <p:spPr>
          <a:xfrm>
            <a:off x="75250" y="1191447"/>
            <a:ext cx="2834999" cy="2760599"/>
          </a:xfrm>
          <a:prstGeom prst="rect">
            <a:avLst/>
          </a:prstGeom>
          <a:noFill/>
        </p:spPr>
        <p:txBody>
          <a:bodyPr lIns="91425" tIns="91425" rIns="91425" bIns="91425" anchor="t" anchorCtr="0">
            <a:noAutofit/>
          </a:bodyPr>
          <a:lstStyle/>
          <a:p>
            <a:pPr lvl="0" rtl="0">
              <a:spcBef>
                <a:spcPts val="0"/>
              </a:spcBef>
              <a:buNone/>
            </a:pPr>
            <a:r>
              <a:rPr lang="en" sz="2400" dirty="0"/>
              <a:t>int A[2][4];</a:t>
            </a:r>
          </a:p>
          <a:p>
            <a:pPr lvl="0" rtl="0">
              <a:spcBef>
                <a:spcPts val="0"/>
              </a:spcBef>
              <a:buNone/>
            </a:pPr>
            <a:r>
              <a:rPr lang="en" sz="2400" dirty="0"/>
              <a:t>for(i=0;i&lt;2;i++){</a:t>
            </a:r>
          </a:p>
          <a:p>
            <a:pPr lvl="0" rtl="0">
              <a:spcBef>
                <a:spcPts val="0"/>
              </a:spcBef>
              <a:buNone/>
            </a:pPr>
            <a:r>
              <a:rPr lang="en" sz="2400" dirty="0"/>
              <a:t>    for(j=0;j&lt;4;j++){</a:t>
            </a:r>
          </a:p>
          <a:p>
            <a:pPr lvl="0" rtl="0">
              <a:spcBef>
                <a:spcPts val="0"/>
              </a:spcBef>
              <a:buNone/>
            </a:pPr>
            <a:r>
              <a:rPr lang="en" sz="2400" dirty="0"/>
              <a:t>        A[i][j]++; </a:t>
            </a:r>
          </a:p>
          <a:p>
            <a:pPr lvl="0" rtl="0">
              <a:spcBef>
                <a:spcPts val="0"/>
              </a:spcBef>
              <a:buNone/>
            </a:pPr>
            <a:r>
              <a:rPr lang="en" sz="2400" dirty="0"/>
              <a:t>    }</a:t>
            </a:r>
          </a:p>
          <a:p>
            <a:pPr lvl="0" rtl="0">
              <a:spcBef>
                <a:spcPts val="0"/>
              </a:spcBef>
              <a:buNone/>
            </a:pPr>
            <a:r>
              <a:rPr lang="en" sz="2400" dirty="0"/>
              <a:t>} </a:t>
            </a:r>
          </a:p>
        </p:txBody>
      </p:sp>
      <p:sp>
        <p:nvSpPr>
          <p:cNvPr id="146" name="Shape 14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Let's Start with C and RISC</a:t>
            </a:r>
          </a:p>
        </p:txBody>
      </p:sp>
      <p:cxnSp>
        <p:nvCxnSpPr>
          <p:cNvPr id="147" name="Shape 147"/>
          <p:cNvCxnSpPr/>
          <p:nvPr/>
        </p:nvCxnSpPr>
        <p:spPr>
          <a:xfrm rot="10800000" flipH="1">
            <a:off x="3292200" y="2477523"/>
            <a:ext cx="1268400" cy="3000"/>
          </a:xfrm>
          <a:prstGeom prst="straightConnector1">
            <a:avLst/>
          </a:prstGeom>
          <a:noFill/>
          <a:ln w="19050" cap="flat">
            <a:solidFill>
              <a:schemeClr val="dk2"/>
            </a:solidFill>
            <a:prstDash val="solid"/>
            <a:round/>
            <a:headEnd type="none" w="lg" len="lg"/>
            <a:tailEnd type="triangle" w="lg" len="lg"/>
          </a:ln>
        </p:spPr>
      </p:cxnSp>
      <p:sp>
        <p:nvSpPr>
          <p:cNvPr id="149" name="Shape 149"/>
          <p:cNvSpPr txBox="1"/>
          <p:nvPr/>
        </p:nvSpPr>
        <p:spPr>
          <a:xfrm>
            <a:off x="3225000" y="1525818"/>
            <a:ext cx="1402799" cy="847200"/>
          </a:xfrm>
          <a:prstGeom prst="rect">
            <a:avLst/>
          </a:prstGeom>
          <a:noFill/>
          <a:ln>
            <a:noFill/>
          </a:ln>
        </p:spPr>
        <p:txBody>
          <a:bodyPr lIns="91425" tIns="91425" rIns="91425" bIns="91425" anchor="t" anchorCtr="0">
            <a:noAutofit/>
          </a:bodyPr>
          <a:lstStyle/>
          <a:p>
            <a:pPr lvl="0" rtl="0">
              <a:spcBef>
                <a:spcPts val="0"/>
              </a:spcBef>
              <a:buNone/>
            </a:pPr>
            <a:r>
              <a:rPr lang="en" sz="1800"/>
              <a:t>Assembly</a:t>
            </a:r>
          </a:p>
          <a:p>
            <a:pPr lvl="0" rtl="0">
              <a:spcBef>
                <a:spcPts val="0"/>
              </a:spcBef>
              <a:buNone/>
            </a:pPr>
            <a:r>
              <a:rPr lang="en" sz="1800"/>
              <a:t>code of </a:t>
            </a:r>
          </a:p>
          <a:p>
            <a:pPr lvl="0" rtl="0">
              <a:spcBef>
                <a:spcPts val="0"/>
              </a:spcBef>
              <a:buNone/>
            </a:pPr>
            <a:r>
              <a:rPr lang="en" sz="1800"/>
              <a:t>inner-loop</a:t>
            </a:r>
          </a:p>
        </p:txBody>
      </p:sp>
      <p:sp>
        <p:nvSpPr>
          <p:cNvPr id="150" name="Shape 150"/>
          <p:cNvSpPr txBox="1"/>
          <p:nvPr/>
        </p:nvSpPr>
        <p:spPr>
          <a:xfrm>
            <a:off x="5709325" y="1665618"/>
            <a:ext cx="2356800" cy="1001999"/>
          </a:xfrm>
          <a:prstGeom prst="rect">
            <a:avLst/>
          </a:prstGeom>
          <a:noFill/>
          <a:ln>
            <a:noFill/>
          </a:ln>
        </p:spPr>
        <p:txBody>
          <a:bodyPr lIns="91425" tIns="91425" rIns="91425" bIns="91425" anchor="t" anchorCtr="0">
            <a:noAutofit/>
          </a:bodyPr>
          <a:lstStyle/>
          <a:p>
            <a:pPr lvl="0" rtl="0">
              <a:spcBef>
                <a:spcPts val="0"/>
              </a:spcBef>
              <a:buNone/>
            </a:pPr>
            <a:r>
              <a:rPr lang="en" sz="2400"/>
              <a:t>lw r0, 4(r1)</a:t>
            </a:r>
          </a:p>
          <a:p>
            <a:pPr lvl="0" rtl="0">
              <a:spcBef>
                <a:spcPts val="0"/>
              </a:spcBef>
              <a:buNone/>
            </a:pPr>
            <a:r>
              <a:rPr lang="en" sz="2400"/>
              <a:t>addi r0, r0, 1</a:t>
            </a:r>
          </a:p>
          <a:p>
            <a:pPr lvl="0" rtl="0">
              <a:spcBef>
                <a:spcPts val="0"/>
              </a:spcBef>
              <a:buNone/>
            </a:pPr>
            <a:r>
              <a:rPr lang="en" sz="2400"/>
              <a:t>sw r0, 4(r1)</a:t>
            </a:r>
          </a:p>
        </p:txBody>
      </p:sp>
      <p:pic>
        <p:nvPicPr>
          <p:cNvPr id="151" name="Shape 151"/>
          <p:cNvPicPr preferRelativeResize="0"/>
          <p:nvPr/>
        </p:nvPicPr>
        <p:blipFill>
          <a:blip r:embed="rId3">
            <a:alphaModFix/>
          </a:blip>
          <a:stretch>
            <a:fillRect/>
          </a:stretch>
        </p:blipFill>
        <p:spPr>
          <a:xfrm>
            <a:off x="2974210" y="2812237"/>
            <a:ext cx="1924447" cy="2226402"/>
          </a:xfrm>
          <a:prstGeom prst="rect">
            <a:avLst/>
          </a:prstGeom>
          <a:noFill/>
          <a:ln>
            <a:noFill/>
          </a:ln>
        </p:spPr>
      </p:pic>
      <p:cxnSp>
        <p:nvCxnSpPr>
          <p:cNvPr id="152" name="Shape 152"/>
          <p:cNvCxnSpPr/>
          <p:nvPr/>
        </p:nvCxnSpPr>
        <p:spPr>
          <a:xfrm flipH="1">
            <a:off x="5214375" y="2882218"/>
            <a:ext cx="1063499" cy="1085099"/>
          </a:xfrm>
          <a:prstGeom prst="straightConnector1">
            <a:avLst/>
          </a:prstGeom>
          <a:noFill/>
          <a:ln w="19050" cap="flat">
            <a:solidFill>
              <a:schemeClr val="dk2"/>
            </a:solidFill>
            <a:prstDash val="solid"/>
            <a:round/>
            <a:headEnd type="none" w="lg" len="lg"/>
            <a:tailEnd type="triangle" w="lg" len="lg"/>
          </a:ln>
        </p:spPr>
      </p:cxnSp>
      <p:sp>
        <p:nvSpPr>
          <p:cNvPr id="153" name="Shape 153"/>
          <p:cNvSpPr txBox="1"/>
          <p:nvPr/>
        </p:nvSpPr>
        <p:spPr>
          <a:xfrm>
            <a:off x="5993875" y="3440006"/>
            <a:ext cx="1666499" cy="840899"/>
          </a:xfrm>
          <a:prstGeom prst="rect">
            <a:avLst/>
          </a:prstGeom>
          <a:noFill/>
          <a:ln>
            <a:noFill/>
          </a:ln>
        </p:spPr>
        <p:txBody>
          <a:bodyPr lIns="91425" tIns="91425" rIns="91425" bIns="91425" anchor="t" anchorCtr="0">
            <a:noAutofit/>
          </a:bodyPr>
          <a:lstStyle/>
          <a:p>
            <a:pPr lvl="0" rtl="0">
              <a:spcBef>
                <a:spcPts val="0"/>
              </a:spcBef>
              <a:buNone/>
            </a:pPr>
            <a:r>
              <a:rPr lang="en" sz="1800"/>
              <a:t>Programmer's view of RISC</a:t>
            </a:r>
          </a:p>
        </p:txBody>
      </p:sp>
      <p:sp>
        <p:nvSpPr>
          <p:cNvPr id="2" name="Slide Number Placeholder 1"/>
          <p:cNvSpPr>
            <a:spLocks noGrp="1"/>
          </p:cNvSpPr>
          <p:nvPr>
            <p:ph type="sldNum" sz="quarter" idx="11"/>
          </p:nvPr>
        </p:nvSpPr>
        <p:spPr/>
        <p:txBody>
          <a:bodyPr/>
          <a:lstStyle/>
          <a:p>
            <a:fld id="{93A9AFAB-0B4A-894D-9A96-190B87C7197E}" type="slidenum">
              <a:rPr lang="en-US" smtClean="0"/>
              <a:t>24</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par>
                                <p:cTn id="8" presetID="10" presetClass="entr" presetSubtype="0" fill="hold"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fade">
                                      <p:cBhvr>
                                        <p:cTn id="10" dur="1000"/>
                                        <p:tgtEl>
                                          <p:spTgt spid="144"/>
                                        </p:tgtEl>
                                      </p:cBhvr>
                                    </p:animEffect>
                                  </p:childTnLst>
                                </p:cTn>
                              </p:par>
                              <p:par>
                                <p:cTn id="11" presetID="10" presetClass="entr" presetSubtype="0" fill="hold" nodeType="withEffect">
                                  <p:stCondLst>
                                    <p:cond delay="0"/>
                                  </p:stCondLst>
                                  <p:childTnLst>
                                    <p:set>
                                      <p:cBhvr>
                                        <p:cTn id="12" dur="1" fill="hold">
                                          <p:stCondLst>
                                            <p:cond delay="0"/>
                                          </p:stCondLst>
                                        </p:cTn>
                                        <p:tgtEl>
                                          <p:spTgt spid="149"/>
                                        </p:tgtEl>
                                        <p:attrNameLst>
                                          <p:attrName>style.visibility</p:attrName>
                                        </p:attrNameLst>
                                      </p:cBhvr>
                                      <p:to>
                                        <p:strVal val="visible"/>
                                      </p:to>
                                    </p:set>
                                    <p:animEffect transition="in" filter="fade">
                                      <p:cBhvr>
                                        <p:cTn id="13" dur="1000"/>
                                        <p:tgtEl>
                                          <p:spTgt spid="1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0"/>
                                        </p:tgtEl>
                                        <p:attrNameLst>
                                          <p:attrName>style.visibility</p:attrName>
                                        </p:attrNameLst>
                                      </p:cBhvr>
                                      <p:to>
                                        <p:strVal val="visible"/>
                                      </p:to>
                                    </p:set>
                                    <p:animEffect transition="in" filter="fade">
                                      <p:cBhvr>
                                        <p:cTn id="18" dur="1000"/>
                                        <p:tgtEl>
                                          <p:spTgt spid="1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1"/>
                                        </p:tgtEl>
                                        <p:attrNameLst>
                                          <p:attrName>style.visibility</p:attrName>
                                        </p:attrNameLst>
                                      </p:cBhvr>
                                      <p:to>
                                        <p:strVal val="visible"/>
                                      </p:to>
                                    </p:set>
                                    <p:animEffect transition="in" filter="fade">
                                      <p:cBhvr>
                                        <p:cTn id="23" dur="1000"/>
                                        <p:tgtEl>
                                          <p:spTgt spid="151"/>
                                        </p:tgtEl>
                                      </p:cBhvr>
                                    </p:animEffect>
                                  </p:childTnLst>
                                </p:cTn>
                              </p:par>
                              <p:par>
                                <p:cTn id="24" presetID="10" presetClass="entr" presetSubtype="0" fill="hold" nodeType="withEffect">
                                  <p:stCondLst>
                                    <p:cond delay="0"/>
                                  </p:stCondLst>
                                  <p:childTnLst>
                                    <p:set>
                                      <p:cBhvr>
                                        <p:cTn id="25" dur="1" fill="hold">
                                          <p:stCondLst>
                                            <p:cond delay="0"/>
                                          </p:stCondLst>
                                        </p:cTn>
                                        <p:tgtEl>
                                          <p:spTgt spid="152"/>
                                        </p:tgtEl>
                                        <p:attrNameLst>
                                          <p:attrName>style.visibility</p:attrName>
                                        </p:attrNameLst>
                                      </p:cBhvr>
                                      <p:to>
                                        <p:strVal val="visible"/>
                                      </p:to>
                                    </p:set>
                                    <p:animEffect transition="in" filter="fade">
                                      <p:cBhvr>
                                        <p:cTn id="26" dur="1000"/>
                                        <p:tgtEl>
                                          <p:spTgt spid="152"/>
                                        </p:tgtEl>
                                      </p:cBhvr>
                                    </p:animEffect>
                                  </p:childTnLst>
                                </p:cTn>
                              </p:par>
                              <p:par>
                                <p:cTn id="27" presetID="10" presetClass="entr" presetSubtype="0" fill="hold" nodeType="withEffect">
                                  <p:stCondLst>
                                    <p:cond delay="0"/>
                                  </p:stCondLst>
                                  <p:childTnLst>
                                    <p:set>
                                      <p:cBhvr>
                                        <p:cTn id="28" dur="1" fill="hold">
                                          <p:stCondLst>
                                            <p:cond delay="0"/>
                                          </p:stCondLst>
                                        </p:cTn>
                                        <p:tgtEl>
                                          <p:spTgt spid="153"/>
                                        </p:tgtEl>
                                        <p:attrNameLst>
                                          <p:attrName>style.visibility</p:attrName>
                                        </p:attrNameLst>
                                      </p:cBhvr>
                                      <p:to>
                                        <p:strVal val="visible"/>
                                      </p:to>
                                    </p:set>
                                    <p:animEffect transition="in" filter="fade">
                                      <p:cBhvr>
                                        <p:cTn id="29"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Most CPUs Have Vector SIMD Units</a:t>
            </a:r>
          </a:p>
        </p:txBody>
      </p:sp>
      <p:sp>
        <p:nvSpPr>
          <p:cNvPr id="159" name="Shape 159"/>
          <p:cNvSpPr txBox="1">
            <a:spLocks noGrp="1"/>
          </p:cNvSpPr>
          <p:nvPr>
            <p:ph type="body" idx="1"/>
          </p:nvPr>
        </p:nvSpPr>
        <p:spPr>
          <a:xfrm>
            <a:off x="457200" y="1200150"/>
            <a:ext cx="8246699" cy="554099"/>
          </a:xfrm>
          <a:prstGeom prst="rect">
            <a:avLst/>
          </a:prstGeom>
        </p:spPr>
        <p:txBody>
          <a:bodyPr lIns="91425" tIns="91425" rIns="91425" bIns="91425" anchor="t" anchorCtr="0">
            <a:noAutofit/>
          </a:bodyPr>
          <a:lstStyle/>
          <a:p>
            <a:pPr lvl="0" rtl="0">
              <a:spcBef>
                <a:spcPts val="0"/>
              </a:spcBef>
              <a:buNone/>
            </a:pPr>
            <a:r>
              <a:rPr lang="en"/>
              <a:t>Programmer's view of a vector SIMD, e.g. SSE.</a:t>
            </a:r>
          </a:p>
        </p:txBody>
      </p:sp>
      <p:pic>
        <p:nvPicPr>
          <p:cNvPr id="160" name="Shape 160"/>
          <p:cNvPicPr preferRelativeResize="0"/>
          <p:nvPr/>
        </p:nvPicPr>
        <p:blipFill>
          <a:blip r:embed="rId3">
            <a:alphaModFix/>
          </a:blip>
          <a:stretch>
            <a:fillRect/>
          </a:stretch>
        </p:blipFill>
        <p:spPr>
          <a:xfrm>
            <a:off x="2333625" y="1837194"/>
            <a:ext cx="3459675" cy="2678142"/>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25</a:t>
            </a:fld>
            <a:endParaRPr lang="en-US"/>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Shape 167"/>
          <p:cNvSpPr/>
          <p:nvPr/>
        </p:nvSpPr>
        <p:spPr>
          <a:xfrm>
            <a:off x="554375" y="2615248"/>
            <a:ext cx="2373300" cy="12852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5" name="Shape 165"/>
          <p:cNvSpPr/>
          <p:nvPr/>
        </p:nvSpPr>
        <p:spPr>
          <a:xfrm>
            <a:off x="3399200" y="2625706"/>
            <a:ext cx="5365499" cy="12852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6" name="Shape 166"/>
          <p:cNvSpPr txBox="1">
            <a:spLocks noGrp="1"/>
          </p:cNvSpPr>
          <p:nvPr>
            <p:ph type="body" idx="1"/>
          </p:nvPr>
        </p:nvSpPr>
        <p:spPr>
          <a:xfrm>
            <a:off x="3070975" y="1789575"/>
            <a:ext cx="5947499" cy="2914200"/>
          </a:xfrm>
          <a:prstGeom prst="rect">
            <a:avLst/>
          </a:prstGeom>
        </p:spPr>
        <p:txBody>
          <a:bodyPr lIns="91425" tIns="91425" rIns="91425" bIns="91425" anchor="t" anchorCtr="0">
            <a:noAutofit/>
          </a:bodyPr>
          <a:lstStyle/>
          <a:p>
            <a:pPr lvl="0" rtl="0">
              <a:spcBef>
                <a:spcPts val="0"/>
              </a:spcBef>
              <a:buNone/>
            </a:pPr>
            <a:r>
              <a:rPr lang="en" sz="2400" dirty="0">
                <a:solidFill>
                  <a:srgbClr val="4A86E8"/>
                </a:solidFill>
              </a:rPr>
              <a:t>int A[2][4];</a:t>
            </a:r>
          </a:p>
          <a:p>
            <a:pPr lvl="0" rtl="0">
              <a:spcBef>
                <a:spcPts val="0"/>
              </a:spcBef>
              <a:buNone/>
            </a:pPr>
            <a:r>
              <a:rPr lang="en" sz="2400" dirty="0">
                <a:solidFill>
                  <a:srgbClr val="4A86E8"/>
                </a:solidFill>
              </a:rPr>
              <a:t>for(i=0;i&lt;2;i++){</a:t>
            </a:r>
          </a:p>
          <a:p>
            <a:pPr lvl="0" rtl="0">
              <a:spcBef>
                <a:spcPts val="0"/>
              </a:spcBef>
              <a:buNone/>
            </a:pPr>
            <a:r>
              <a:rPr lang="en" sz="2400" dirty="0">
                <a:solidFill>
                  <a:srgbClr val="4A86E8"/>
                </a:solidFill>
              </a:rPr>
              <a:t>    movups  xmm0,       [ &amp;A[i][0] ]  </a:t>
            </a:r>
            <a:r>
              <a:rPr lang="en" sz="2400" i="1" dirty="0">
                <a:solidFill>
                  <a:srgbClr val="980000"/>
                </a:solidFill>
              </a:rPr>
              <a:t>// load</a:t>
            </a:r>
          </a:p>
          <a:p>
            <a:pPr lvl="0" rtl="0">
              <a:spcBef>
                <a:spcPts val="0"/>
              </a:spcBef>
              <a:buNone/>
            </a:pPr>
            <a:r>
              <a:rPr lang="en" sz="2400" dirty="0">
                <a:solidFill>
                  <a:srgbClr val="4A86E8"/>
                </a:solidFill>
              </a:rPr>
              <a:t>    addps     xmm0,       xmm1       </a:t>
            </a:r>
            <a:r>
              <a:rPr lang="en" sz="2400" i="1" dirty="0">
                <a:solidFill>
                  <a:srgbClr val="980000"/>
                </a:solidFill>
              </a:rPr>
              <a:t>// add 1</a:t>
            </a:r>
          </a:p>
          <a:p>
            <a:pPr lvl="0" rtl="0">
              <a:spcBef>
                <a:spcPts val="0"/>
              </a:spcBef>
              <a:buNone/>
            </a:pPr>
            <a:r>
              <a:rPr lang="en" sz="2400" dirty="0">
                <a:solidFill>
                  <a:srgbClr val="4A86E8"/>
                </a:solidFill>
              </a:rPr>
              <a:t>    movups  [ &amp;A[i][0] ], xmm0       </a:t>
            </a:r>
            <a:r>
              <a:rPr lang="en" sz="2400" i="1" dirty="0">
                <a:solidFill>
                  <a:srgbClr val="980000"/>
                </a:solidFill>
              </a:rPr>
              <a:t>// store</a:t>
            </a:r>
          </a:p>
          <a:p>
            <a:pPr lvl="0" rtl="0">
              <a:spcBef>
                <a:spcPts val="0"/>
              </a:spcBef>
              <a:buNone/>
            </a:pPr>
            <a:r>
              <a:rPr lang="en" sz="2400" dirty="0">
                <a:solidFill>
                  <a:srgbClr val="4A86E8"/>
                </a:solidFill>
              </a:rPr>
              <a:t>}</a:t>
            </a:r>
          </a:p>
          <a:p>
            <a:pPr lvl="0" rtl="0">
              <a:spcBef>
                <a:spcPts val="0"/>
              </a:spcBef>
              <a:buNone/>
            </a:pPr>
            <a:endParaRPr sz="2400" dirty="0">
              <a:solidFill>
                <a:srgbClr val="4A86E8"/>
              </a:solidFill>
            </a:endParaRPr>
          </a:p>
        </p:txBody>
      </p:sp>
      <p:sp>
        <p:nvSpPr>
          <p:cNvPr id="168" name="Shape 168"/>
          <p:cNvSpPr txBox="1">
            <a:spLocks noGrp="1"/>
          </p:cNvSpPr>
          <p:nvPr>
            <p:ph type="body" idx="2"/>
          </p:nvPr>
        </p:nvSpPr>
        <p:spPr>
          <a:xfrm>
            <a:off x="264412" y="1796271"/>
            <a:ext cx="2834999" cy="3033000"/>
          </a:xfrm>
          <a:prstGeom prst="rect">
            <a:avLst/>
          </a:prstGeom>
          <a:noFill/>
        </p:spPr>
        <p:txBody>
          <a:bodyPr lIns="91425" tIns="91425" rIns="91425" bIns="91425" anchor="t" anchorCtr="0">
            <a:noAutofit/>
          </a:bodyPr>
          <a:lstStyle/>
          <a:p>
            <a:pPr lvl="0" rtl="0">
              <a:spcBef>
                <a:spcPts val="0"/>
              </a:spcBef>
              <a:buNone/>
            </a:pPr>
            <a:r>
              <a:rPr lang="en" sz="2400"/>
              <a:t>int A[2][4];</a:t>
            </a:r>
          </a:p>
          <a:p>
            <a:pPr lvl="0" rtl="0">
              <a:spcBef>
                <a:spcPts val="0"/>
              </a:spcBef>
              <a:buNone/>
            </a:pPr>
            <a:r>
              <a:rPr lang="en" sz="2400"/>
              <a:t>for(i=0;i&lt;2;i++){</a:t>
            </a:r>
          </a:p>
          <a:p>
            <a:pPr lvl="0" rtl="0">
              <a:spcBef>
                <a:spcPts val="0"/>
              </a:spcBef>
              <a:buNone/>
            </a:pPr>
            <a:r>
              <a:rPr lang="en" sz="2400"/>
              <a:t>    for(j=0;j&lt;4;j++){</a:t>
            </a:r>
          </a:p>
          <a:p>
            <a:pPr lvl="0" rtl="0">
              <a:spcBef>
                <a:spcPts val="0"/>
              </a:spcBef>
              <a:buNone/>
            </a:pPr>
            <a:r>
              <a:rPr lang="en" sz="2400"/>
              <a:t>        A[i][j]++; </a:t>
            </a:r>
          </a:p>
          <a:p>
            <a:pPr lvl="0" rtl="0">
              <a:spcBef>
                <a:spcPts val="0"/>
              </a:spcBef>
              <a:buNone/>
            </a:pPr>
            <a:r>
              <a:rPr lang="en" sz="2400"/>
              <a:t>    }</a:t>
            </a:r>
          </a:p>
          <a:p>
            <a:pPr lvl="0" rtl="0">
              <a:spcBef>
                <a:spcPts val="0"/>
              </a:spcBef>
              <a:buNone/>
            </a:pPr>
            <a:r>
              <a:rPr lang="en" sz="2400"/>
              <a:t>} </a:t>
            </a:r>
          </a:p>
        </p:txBody>
      </p:sp>
      <p:cxnSp>
        <p:nvCxnSpPr>
          <p:cNvPr id="171" name="Shape 171"/>
          <p:cNvCxnSpPr/>
          <p:nvPr/>
        </p:nvCxnSpPr>
        <p:spPr>
          <a:xfrm rot="10800000" flipH="1">
            <a:off x="3003937" y="3461918"/>
            <a:ext cx="421200" cy="5700"/>
          </a:xfrm>
          <a:prstGeom prst="straightConnector1">
            <a:avLst/>
          </a:prstGeom>
          <a:noFill/>
          <a:ln w="19050" cap="flat">
            <a:solidFill>
              <a:schemeClr val="dk2"/>
            </a:solidFill>
            <a:prstDash val="solid"/>
            <a:round/>
            <a:headEnd type="none" w="lg" len="lg"/>
            <a:tailEnd type="triangle" w="lg" len="lg"/>
          </a:ln>
        </p:spPr>
      </p:cxnSp>
      <p:sp>
        <p:nvSpPr>
          <p:cNvPr id="172" name="Shape 172"/>
          <p:cNvSpPr txBox="1"/>
          <p:nvPr/>
        </p:nvSpPr>
        <p:spPr>
          <a:xfrm>
            <a:off x="3562275" y="4264700"/>
            <a:ext cx="5202600" cy="716999"/>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980000"/>
                </a:solidFill>
              </a:rPr>
              <a:t>Looks like the previous example,</a:t>
            </a:r>
          </a:p>
          <a:p>
            <a:pPr lvl="0" rtl="0">
              <a:spcBef>
                <a:spcPts val="0"/>
              </a:spcBef>
              <a:buNone/>
            </a:pPr>
            <a:r>
              <a:rPr lang="en" sz="1800">
                <a:solidFill>
                  <a:srgbClr val="980000"/>
                </a:solidFill>
              </a:rPr>
              <a:t>but each SSE instruction executes on 4 ALUs.</a:t>
            </a:r>
          </a:p>
        </p:txBody>
      </p:sp>
      <p:sp>
        <p:nvSpPr>
          <p:cNvPr id="169" name="Shape 1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Let's Program the Vector SIMD</a:t>
            </a:r>
          </a:p>
        </p:txBody>
      </p:sp>
      <p:sp>
        <p:nvSpPr>
          <p:cNvPr id="170" name="Shape 170"/>
          <p:cNvSpPr txBox="1"/>
          <p:nvPr/>
        </p:nvSpPr>
        <p:spPr>
          <a:xfrm>
            <a:off x="554375" y="950293"/>
            <a:ext cx="7868400" cy="362100"/>
          </a:xfrm>
          <a:prstGeom prst="rect">
            <a:avLst/>
          </a:prstGeom>
          <a:noFill/>
          <a:ln>
            <a:noFill/>
          </a:ln>
        </p:spPr>
        <p:txBody>
          <a:bodyPr lIns="91425" tIns="91425" rIns="91425" bIns="91425" anchor="t" anchorCtr="0">
            <a:noAutofit/>
          </a:bodyPr>
          <a:lstStyle/>
          <a:p>
            <a:pPr lvl="0" rtl="0">
              <a:spcBef>
                <a:spcPts val="0"/>
              </a:spcBef>
              <a:buNone/>
            </a:pPr>
            <a:r>
              <a:rPr lang="en" sz="2400"/>
              <a:t>Unroll inner-loop to vector operation.</a:t>
            </a:r>
          </a:p>
        </p:txBody>
      </p:sp>
      <p:sp>
        <p:nvSpPr>
          <p:cNvPr id="2" name="Slide Number Placeholder 1"/>
          <p:cNvSpPr>
            <a:spLocks noGrp="1"/>
          </p:cNvSpPr>
          <p:nvPr>
            <p:ph type="sldNum" sz="quarter" idx="11"/>
          </p:nvPr>
        </p:nvSpPr>
        <p:spPr/>
        <p:txBody>
          <a:bodyPr/>
          <a:lstStyle/>
          <a:p>
            <a:fld id="{93A9AFAB-0B4A-894D-9A96-190B87C7197E}" type="slidenum">
              <a:rPr lang="en-US" smtClean="0"/>
              <a:t>26</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1000"/>
                                        <p:tgtEl>
                                          <p:spTgt spid="167"/>
                                        </p:tgtEl>
                                      </p:cBhvr>
                                    </p:animEffect>
                                  </p:childTnLst>
                                </p:cTn>
                              </p:par>
                              <p:par>
                                <p:cTn id="13" presetID="10" presetClass="entr" presetSubtype="0" fill="hold" nodeType="withEffect">
                                  <p:stCondLst>
                                    <p:cond delay="0"/>
                                  </p:stCondLst>
                                  <p:childTnLst>
                                    <p:set>
                                      <p:cBhvr>
                                        <p:cTn id="14" dur="1" fill="hold">
                                          <p:stCondLst>
                                            <p:cond delay="0"/>
                                          </p:stCondLst>
                                        </p:cTn>
                                        <p:tgtEl>
                                          <p:spTgt spid="170"/>
                                        </p:tgtEl>
                                        <p:attrNameLst>
                                          <p:attrName>style.visibility</p:attrName>
                                        </p:attrNameLst>
                                      </p:cBhvr>
                                      <p:to>
                                        <p:strVal val="visible"/>
                                      </p:to>
                                    </p:set>
                                    <p:animEffect transition="in" filter="fade">
                                      <p:cBhvr>
                                        <p:cTn id="15" dur="1000"/>
                                        <p:tgtEl>
                                          <p:spTgt spid="170"/>
                                        </p:tgtEl>
                                      </p:cBhvr>
                                    </p:animEffect>
                                  </p:childTnLst>
                                </p:cTn>
                              </p:par>
                              <p:par>
                                <p:cTn id="16" presetID="10" presetClass="entr" presetSubtype="0" fill="hold" nodeType="withEffect">
                                  <p:stCondLst>
                                    <p:cond delay="0"/>
                                  </p:stCondLst>
                                  <p:childTnLst>
                                    <p:set>
                                      <p:cBhvr>
                                        <p:cTn id="17" dur="1" fill="hold">
                                          <p:stCondLst>
                                            <p:cond delay="0"/>
                                          </p:stCondLst>
                                        </p:cTn>
                                        <p:tgtEl>
                                          <p:spTgt spid="165"/>
                                        </p:tgtEl>
                                        <p:attrNameLst>
                                          <p:attrName>style.visibility</p:attrName>
                                        </p:attrNameLst>
                                      </p:cBhvr>
                                      <p:to>
                                        <p:strVal val="visible"/>
                                      </p:to>
                                    </p:set>
                                    <p:animEffect transition="in" filter="fade">
                                      <p:cBhvr>
                                        <p:cTn id="18" dur="1000"/>
                                        <p:tgtEl>
                                          <p:spTgt spid="165"/>
                                        </p:tgtEl>
                                      </p:cBhvr>
                                    </p:animEffect>
                                  </p:childTnLst>
                                </p:cTn>
                              </p:par>
                              <p:par>
                                <p:cTn id="19" presetID="10" presetClass="entr" presetSubtype="0" fill="hold" nodeType="withEffect">
                                  <p:stCondLst>
                                    <p:cond delay="0"/>
                                  </p:stCondLst>
                                  <p:childTnLst>
                                    <p:set>
                                      <p:cBhvr>
                                        <p:cTn id="20" dur="1" fill="hold">
                                          <p:stCondLst>
                                            <p:cond delay="0"/>
                                          </p:stCondLst>
                                        </p:cTn>
                                        <p:tgtEl>
                                          <p:spTgt spid="171"/>
                                        </p:tgtEl>
                                        <p:attrNameLst>
                                          <p:attrName>style.visibility</p:attrName>
                                        </p:attrNameLst>
                                      </p:cBhvr>
                                      <p:to>
                                        <p:strVal val="visible"/>
                                      </p:to>
                                    </p:set>
                                    <p:animEffect transition="in" filter="fade">
                                      <p:cBhvr>
                                        <p:cTn id="21" dur="1000"/>
                                        <p:tgtEl>
                                          <p:spTgt spid="171"/>
                                        </p:tgtEl>
                                      </p:cBhvr>
                                    </p:animEffect>
                                  </p:childTnLst>
                                </p:cTn>
                              </p:par>
                              <p:par>
                                <p:cTn id="22" presetID="10" presetClass="entr" presetSubtype="0" fill="hold" nodeType="withEffect">
                                  <p:stCondLst>
                                    <p:cond delay="0"/>
                                  </p:stCondLst>
                                  <p:childTnLst>
                                    <p:set>
                                      <p:cBhvr>
                                        <p:cTn id="23" dur="1" fill="hold">
                                          <p:stCondLst>
                                            <p:cond delay="0"/>
                                          </p:stCondLst>
                                        </p:cTn>
                                        <p:tgtEl>
                                          <p:spTgt spid="166"/>
                                        </p:tgtEl>
                                        <p:attrNameLst>
                                          <p:attrName>style.visibility</p:attrName>
                                        </p:attrNameLst>
                                      </p:cBhvr>
                                      <p:to>
                                        <p:strVal val="visible"/>
                                      </p:to>
                                    </p:set>
                                    <p:animEffect transition="in" filter="fade">
                                      <p:cBhvr>
                                        <p:cTn id="24" dur="1000"/>
                                        <p:tgtEl>
                                          <p:spTgt spid="166"/>
                                        </p:tgtEl>
                                      </p:cBhvr>
                                    </p:animEffect>
                                  </p:childTnLst>
                                </p:cTn>
                              </p:par>
                              <p:par>
                                <p:cTn id="25" presetID="10" presetClass="entr" presetSubtype="0" fill="hold" nodeType="withEffect">
                                  <p:stCondLst>
                                    <p:cond delay="0"/>
                                  </p:stCondLst>
                                  <p:childTnLst>
                                    <p:set>
                                      <p:cBhvr>
                                        <p:cTn id="26" dur="1" fill="hold">
                                          <p:stCondLst>
                                            <p:cond delay="0"/>
                                          </p:stCondLst>
                                        </p:cTn>
                                        <p:tgtEl>
                                          <p:spTgt spid="172"/>
                                        </p:tgtEl>
                                        <p:attrNameLst>
                                          <p:attrName>style.visibility</p:attrName>
                                        </p:attrNameLst>
                                      </p:cBhvr>
                                      <p:to>
                                        <p:strVal val="visible"/>
                                      </p:to>
                                    </p:set>
                                    <p:animEffect transition="in" filter="fade">
                                      <p:cBhvr>
                                        <p:cTn id="27"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p:nvPr/>
        </p:nvSpPr>
        <p:spPr>
          <a:xfrm>
            <a:off x="692250" y="2574552"/>
            <a:ext cx="5177999" cy="431115"/>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78" name="Shape 178"/>
          <p:cNvSpPr/>
          <p:nvPr/>
        </p:nvSpPr>
        <p:spPr>
          <a:xfrm>
            <a:off x="692250" y="2180575"/>
            <a:ext cx="5177999" cy="393977"/>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79" name="Shape 179"/>
          <p:cNvSpPr/>
          <p:nvPr/>
        </p:nvSpPr>
        <p:spPr>
          <a:xfrm>
            <a:off x="692250" y="1799167"/>
            <a:ext cx="5177999" cy="381408"/>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0" name="Shape 180"/>
          <p:cNvSpPr txBox="1">
            <a:spLocks noGrp="1"/>
          </p:cNvSpPr>
          <p:nvPr>
            <p:ph type="body" idx="1"/>
          </p:nvPr>
        </p:nvSpPr>
        <p:spPr>
          <a:xfrm>
            <a:off x="316000" y="1014750"/>
            <a:ext cx="5809200" cy="3113999"/>
          </a:xfrm>
          <a:prstGeom prst="rect">
            <a:avLst/>
          </a:prstGeom>
        </p:spPr>
        <p:txBody>
          <a:bodyPr lIns="91425" tIns="91425" rIns="91425" bIns="91425" anchor="t" anchorCtr="0">
            <a:noAutofit/>
          </a:bodyPr>
          <a:lstStyle/>
          <a:p>
            <a:pPr lvl="0" rtl="0">
              <a:spcBef>
                <a:spcPts val="0"/>
              </a:spcBef>
              <a:buNone/>
            </a:pPr>
            <a:r>
              <a:rPr lang="en" sz="2400" dirty="0">
                <a:solidFill>
                  <a:srgbClr val="4A86E8"/>
                </a:solidFill>
              </a:rPr>
              <a:t>int A[2][4];</a:t>
            </a:r>
          </a:p>
          <a:p>
            <a:pPr lvl="0" rtl="0">
              <a:spcBef>
                <a:spcPts val="0"/>
              </a:spcBef>
              <a:buNone/>
            </a:pPr>
            <a:r>
              <a:rPr lang="en" sz="2400" dirty="0">
                <a:solidFill>
                  <a:srgbClr val="4A86E8"/>
                </a:solidFill>
              </a:rPr>
              <a:t>for(i=0;i&lt;2;i++){</a:t>
            </a:r>
          </a:p>
          <a:p>
            <a:pPr lvl="0" rtl="0">
              <a:spcBef>
                <a:spcPts val="0"/>
              </a:spcBef>
              <a:buNone/>
            </a:pPr>
            <a:r>
              <a:rPr lang="en" sz="2400" dirty="0">
                <a:solidFill>
                  <a:srgbClr val="4A86E8"/>
                </a:solidFill>
              </a:rPr>
              <a:t>    movups xmm0,       [ &amp;A[i][0] ]  </a:t>
            </a:r>
            <a:r>
              <a:rPr lang="en" sz="2400" i="1" dirty="0">
                <a:solidFill>
                  <a:srgbClr val="980000"/>
                </a:solidFill>
              </a:rPr>
              <a:t>// load</a:t>
            </a:r>
          </a:p>
          <a:p>
            <a:pPr lvl="0" rtl="0">
              <a:spcBef>
                <a:spcPts val="0"/>
              </a:spcBef>
              <a:buNone/>
            </a:pPr>
            <a:r>
              <a:rPr lang="en" sz="2400" dirty="0">
                <a:solidFill>
                  <a:srgbClr val="4A86E8"/>
                </a:solidFill>
              </a:rPr>
              <a:t>    addps    xmm0,       xmm1       </a:t>
            </a:r>
            <a:r>
              <a:rPr lang="en" sz="2400" i="1" dirty="0">
                <a:solidFill>
                  <a:srgbClr val="980000"/>
                </a:solidFill>
              </a:rPr>
              <a:t>// add 1</a:t>
            </a:r>
          </a:p>
          <a:p>
            <a:pPr lvl="0" rtl="0">
              <a:spcBef>
                <a:spcPts val="0"/>
              </a:spcBef>
              <a:buNone/>
            </a:pPr>
            <a:r>
              <a:rPr lang="en" sz="2400" dirty="0">
                <a:solidFill>
                  <a:srgbClr val="4A86E8"/>
                </a:solidFill>
              </a:rPr>
              <a:t>    movups [ &amp;A[i][0] ], xmm0       </a:t>
            </a:r>
            <a:r>
              <a:rPr lang="en" sz="2400" i="1" dirty="0">
                <a:solidFill>
                  <a:srgbClr val="980000"/>
                </a:solidFill>
              </a:rPr>
              <a:t>// store</a:t>
            </a:r>
          </a:p>
          <a:p>
            <a:pPr lvl="0" rtl="0">
              <a:spcBef>
                <a:spcPts val="0"/>
              </a:spcBef>
              <a:buNone/>
            </a:pPr>
            <a:r>
              <a:rPr lang="en" sz="2400" dirty="0">
                <a:solidFill>
                  <a:srgbClr val="4A86E8"/>
                </a:solidFill>
              </a:rPr>
              <a:t>}</a:t>
            </a:r>
          </a:p>
        </p:txBody>
      </p:sp>
      <p:sp>
        <p:nvSpPr>
          <p:cNvPr id="181" name="Shape 18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How Do Vector Programs Run?</a:t>
            </a:r>
          </a:p>
        </p:txBody>
      </p:sp>
      <p:pic>
        <p:nvPicPr>
          <p:cNvPr id="182" name="Shape 182"/>
          <p:cNvPicPr preferRelativeResize="0"/>
          <p:nvPr/>
        </p:nvPicPr>
        <p:blipFill>
          <a:blip r:embed="rId3">
            <a:alphaModFix/>
          </a:blip>
          <a:stretch>
            <a:fillRect/>
          </a:stretch>
        </p:blipFill>
        <p:spPr>
          <a:xfrm>
            <a:off x="6011533" y="2826423"/>
            <a:ext cx="2890462" cy="2236862"/>
          </a:xfrm>
          <a:prstGeom prst="rect">
            <a:avLst/>
          </a:prstGeom>
          <a:noFill/>
          <a:ln>
            <a:noFill/>
          </a:ln>
        </p:spPr>
      </p:pic>
      <p:sp>
        <p:nvSpPr>
          <p:cNvPr id="183" name="Shape 183"/>
          <p:cNvSpPr/>
          <p:nvPr/>
        </p:nvSpPr>
        <p:spPr>
          <a:xfrm>
            <a:off x="7051750" y="4516368"/>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4" name="Shape 184"/>
          <p:cNvSpPr/>
          <p:nvPr/>
        </p:nvSpPr>
        <p:spPr>
          <a:xfrm>
            <a:off x="7256050" y="4516368"/>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5" name="Shape 185"/>
          <p:cNvSpPr/>
          <p:nvPr/>
        </p:nvSpPr>
        <p:spPr>
          <a:xfrm>
            <a:off x="7453184" y="4516368"/>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6" name="Shape 186"/>
          <p:cNvSpPr/>
          <p:nvPr/>
        </p:nvSpPr>
        <p:spPr>
          <a:xfrm>
            <a:off x="7657484" y="4516368"/>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7" name="Shape 187"/>
          <p:cNvSpPr/>
          <p:nvPr/>
        </p:nvSpPr>
        <p:spPr>
          <a:xfrm>
            <a:off x="6330000" y="3100875"/>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8" name="Shape 188"/>
          <p:cNvSpPr/>
          <p:nvPr/>
        </p:nvSpPr>
        <p:spPr>
          <a:xfrm>
            <a:off x="6952725" y="3100875"/>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9" name="Shape 189"/>
          <p:cNvSpPr/>
          <p:nvPr/>
        </p:nvSpPr>
        <p:spPr>
          <a:xfrm>
            <a:off x="7687034" y="3100875"/>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0" name="Shape 190"/>
          <p:cNvSpPr/>
          <p:nvPr/>
        </p:nvSpPr>
        <p:spPr>
          <a:xfrm>
            <a:off x="8403009" y="3100875"/>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1" name="Shape 191"/>
          <p:cNvSpPr/>
          <p:nvPr/>
        </p:nvSpPr>
        <p:spPr>
          <a:xfrm>
            <a:off x="6245095" y="3469575"/>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2" name="Shape 192"/>
          <p:cNvSpPr/>
          <p:nvPr/>
        </p:nvSpPr>
        <p:spPr>
          <a:xfrm>
            <a:off x="6948932" y="3469575"/>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3" name="Shape 193"/>
          <p:cNvSpPr/>
          <p:nvPr/>
        </p:nvSpPr>
        <p:spPr>
          <a:xfrm>
            <a:off x="7642129" y="3469575"/>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4" name="Shape 194"/>
          <p:cNvSpPr/>
          <p:nvPr/>
        </p:nvSpPr>
        <p:spPr>
          <a:xfrm>
            <a:off x="8322329" y="3469575"/>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 name="Slide Number Placeholder 1"/>
          <p:cNvSpPr>
            <a:spLocks noGrp="1"/>
          </p:cNvSpPr>
          <p:nvPr>
            <p:ph type="sldNum" sz="quarter" idx="11"/>
          </p:nvPr>
        </p:nvSpPr>
        <p:spPr/>
        <p:txBody>
          <a:bodyPr/>
          <a:lstStyle/>
          <a:p>
            <a:fld id="{93A9AFAB-0B4A-894D-9A96-190B87C7197E}" type="slidenum">
              <a:rPr lang="en-US" smtClean="0"/>
              <a:t>27</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fade">
                                      <p:cBhvr>
                                        <p:cTn id="12" dur="1000"/>
                                        <p:tgtEl>
                                          <p:spTgt spid="1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childTnLst>
                                </p:cTn>
                              </p:par>
                              <p:par>
                                <p:cTn id="18" presetID="10" presetClass="entr" presetSubtype="0" fill="hold" nodeType="withEffect">
                                  <p:stCondLst>
                                    <p:cond delay="0"/>
                                  </p:stCondLst>
                                  <p:childTnLst>
                                    <p:set>
                                      <p:cBhvr>
                                        <p:cTn id="19" dur="1" fill="hold">
                                          <p:stCondLst>
                                            <p:cond delay="0"/>
                                          </p:stCondLst>
                                        </p:cTn>
                                        <p:tgtEl>
                                          <p:spTgt spid="184"/>
                                        </p:tgtEl>
                                        <p:attrNameLst>
                                          <p:attrName>style.visibility</p:attrName>
                                        </p:attrNameLst>
                                      </p:cBhvr>
                                      <p:to>
                                        <p:strVal val="visible"/>
                                      </p:to>
                                    </p:set>
                                    <p:animEffect transition="in" filter="fade">
                                      <p:cBhvr>
                                        <p:cTn id="20" dur="1000"/>
                                        <p:tgtEl>
                                          <p:spTgt spid="184"/>
                                        </p:tgtEl>
                                      </p:cBhvr>
                                    </p:animEffect>
                                  </p:childTnLst>
                                </p:cTn>
                              </p:par>
                              <p:par>
                                <p:cTn id="21" presetID="10" presetClass="entr" presetSubtype="0" fill="hold" nodeType="withEffect">
                                  <p:stCondLst>
                                    <p:cond delay="0"/>
                                  </p:stCondLst>
                                  <p:childTnLst>
                                    <p:set>
                                      <p:cBhvr>
                                        <p:cTn id="22" dur="1" fill="hold">
                                          <p:stCondLst>
                                            <p:cond delay="0"/>
                                          </p:stCondLst>
                                        </p:cTn>
                                        <p:tgtEl>
                                          <p:spTgt spid="185"/>
                                        </p:tgtEl>
                                        <p:attrNameLst>
                                          <p:attrName>style.visibility</p:attrName>
                                        </p:attrNameLst>
                                      </p:cBhvr>
                                      <p:to>
                                        <p:strVal val="visible"/>
                                      </p:to>
                                    </p:set>
                                    <p:animEffect transition="in" filter="fade">
                                      <p:cBhvr>
                                        <p:cTn id="23" dur="1000"/>
                                        <p:tgtEl>
                                          <p:spTgt spid="185"/>
                                        </p:tgtEl>
                                      </p:cBhvr>
                                    </p:animEffect>
                                  </p:childTnLst>
                                </p:cTn>
                              </p:par>
                              <p:par>
                                <p:cTn id="24" presetID="10" presetClass="entr" presetSubtype="0" fill="hold" nodeType="withEffect">
                                  <p:stCondLst>
                                    <p:cond delay="0"/>
                                  </p:stCondLst>
                                  <p:childTnLst>
                                    <p:set>
                                      <p:cBhvr>
                                        <p:cTn id="25" dur="1" fill="hold">
                                          <p:stCondLst>
                                            <p:cond delay="0"/>
                                          </p:stCondLst>
                                        </p:cTn>
                                        <p:tgtEl>
                                          <p:spTgt spid="186"/>
                                        </p:tgtEl>
                                        <p:attrNameLst>
                                          <p:attrName>style.visibility</p:attrName>
                                        </p:attrNameLst>
                                      </p:cBhvr>
                                      <p:to>
                                        <p:strVal val="visible"/>
                                      </p:to>
                                    </p:set>
                                    <p:animEffect transition="in" filter="fade">
                                      <p:cBhvr>
                                        <p:cTn id="26" dur="1000"/>
                                        <p:tgtEl>
                                          <p:spTgt spid="18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9"/>
                                        </p:tgtEl>
                                        <p:attrNameLst>
                                          <p:attrName>style.visibility</p:attrName>
                                        </p:attrNameLst>
                                      </p:cBhvr>
                                      <p:to>
                                        <p:strVal val="visible"/>
                                      </p:to>
                                    </p:set>
                                    <p:animEffect transition="in" filter="fade">
                                      <p:cBhvr>
                                        <p:cTn id="31" dur="1000"/>
                                        <p:tgtEl>
                                          <p:spTgt spid="179"/>
                                        </p:tgtEl>
                                      </p:cBhvr>
                                    </p:animEffect>
                                  </p:childTnLst>
                                </p:cTn>
                              </p:par>
                              <p:par>
                                <p:cTn id="32" presetID="10" presetClass="exit" presetSubtype="0" fill="hold" nodeType="withEffect">
                                  <p:stCondLst>
                                    <p:cond delay="0"/>
                                  </p:stCondLst>
                                  <p:childTnLst>
                                    <p:animEffect transition="out" filter="fade">
                                      <p:cBhvr>
                                        <p:cTn id="33" dur="1000"/>
                                        <p:tgtEl>
                                          <p:spTgt spid="183"/>
                                        </p:tgtEl>
                                      </p:cBhvr>
                                    </p:animEffect>
                                    <p:set>
                                      <p:cBhvr>
                                        <p:cTn id="34" dur="1" fill="hold">
                                          <p:stCondLst>
                                            <p:cond delay="1000"/>
                                          </p:stCondLst>
                                        </p:cTn>
                                        <p:tgtEl>
                                          <p:spTgt spid="18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1000"/>
                                        <p:tgtEl>
                                          <p:spTgt spid="184"/>
                                        </p:tgtEl>
                                      </p:cBhvr>
                                    </p:animEffect>
                                    <p:set>
                                      <p:cBhvr>
                                        <p:cTn id="37" dur="1" fill="hold">
                                          <p:stCondLst>
                                            <p:cond delay="1000"/>
                                          </p:stCondLst>
                                        </p:cTn>
                                        <p:tgtEl>
                                          <p:spTgt spid="18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000"/>
                                        <p:tgtEl>
                                          <p:spTgt spid="185"/>
                                        </p:tgtEl>
                                      </p:cBhvr>
                                    </p:animEffect>
                                    <p:set>
                                      <p:cBhvr>
                                        <p:cTn id="40" dur="1" fill="hold">
                                          <p:stCondLst>
                                            <p:cond delay="1000"/>
                                          </p:stCondLst>
                                        </p:cTn>
                                        <p:tgtEl>
                                          <p:spTgt spid="185"/>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1000"/>
                                        <p:tgtEl>
                                          <p:spTgt spid="186"/>
                                        </p:tgtEl>
                                      </p:cBhvr>
                                    </p:animEffect>
                                    <p:set>
                                      <p:cBhvr>
                                        <p:cTn id="43" dur="1" fill="hold">
                                          <p:stCondLst>
                                            <p:cond delay="1000"/>
                                          </p:stCondLst>
                                        </p:cTn>
                                        <p:tgtEl>
                                          <p:spTgt spid="186"/>
                                        </p:tgtEl>
                                        <p:attrNameLst>
                                          <p:attrName>style.visibility</p:attrName>
                                        </p:attrNameLst>
                                      </p:cBhvr>
                                      <p:to>
                                        <p:strVal val="hidden"/>
                                      </p:to>
                                    </p:se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187"/>
                                        </p:tgtEl>
                                        <p:attrNameLst>
                                          <p:attrName>style.visibility</p:attrName>
                                        </p:attrNameLst>
                                      </p:cBhvr>
                                      <p:to>
                                        <p:strVal val="visible"/>
                                      </p:to>
                                    </p:set>
                                    <p:animEffect transition="in" filter="fade">
                                      <p:cBhvr>
                                        <p:cTn id="47" dur="1000"/>
                                        <p:tgtEl>
                                          <p:spTgt spid="187"/>
                                        </p:tgtEl>
                                      </p:cBhvr>
                                    </p:animEffect>
                                  </p:childTnLst>
                                </p:cTn>
                              </p:par>
                              <p:par>
                                <p:cTn id="48" presetID="10" presetClass="entr" presetSubtype="0" fill="hold" nodeType="withEffect">
                                  <p:stCondLst>
                                    <p:cond delay="0"/>
                                  </p:stCondLst>
                                  <p:childTnLst>
                                    <p:set>
                                      <p:cBhvr>
                                        <p:cTn id="49" dur="1" fill="hold">
                                          <p:stCondLst>
                                            <p:cond delay="0"/>
                                          </p:stCondLst>
                                        </p:cTn>
                                        <p:tgtEl>
                                          <p:spTgt spid="188"/>
                                        </p:tgtEl>
                                        <p:attrNameLst>
                                          <p:attrName>style.visibility</p:attrName>
                                        </p:attrNameLst>
                                      </p:cBhvr>
                                      <p:to>
                                        <p:strVal val="visible"/>
                                      </p:to>
                                    </p:set>
                                    <p:animEffect transition="in" filter="fade">
                                      <p:cBhvr>
                                        <p:cTn id="50" dur="1000"/>
                                        <p:tgtEl>
                                          <p:spTgt spid="188"/>
                                        </p:tgtEl>
                                      </p:cBhvr>
                                    </p:animEffect>
                                  </p:childTnLst>
                                </p:cTn>
                              </p:par>
                              <p:par>
                                <p:cTn id="51" presetID="10" presetClass="entr" presetSubtype="0" fill="hold" nodeType="withEffect">
                                  <p:stCondLst>
                                    <p:cond delay="0"/>
                                  </p:stCondLst>
                                  <p:childTnLst>
                                    <p:set>
                                      <p:cBhvr>
                                        <p:cTn id="52" dur="1" fill="hold">
                                          <p:stCondLst>
                                            <p:cond delay="0"/>
                                          </p:stCondLst>
                                        </p:cTn>
                                        <p:tgtEl>
                                          <p:spTgt spid="189"/>
                                        </p:tgtEl>
                                        <p:attrNameLst>
                                          <p:attrName>style.visibility</p:attrName>
                                        </p:attrNameLst>
                                      </p:cBhvr>
                                      <p:to>
                                        <p:strVal val="visible"/>
                                      </p:to>
                                    </p:set>
                                    <p:animEffect transition="in" filter="fade">
                                      <p:cBhvr>
                                        <p:cTn id="53" dur="1000"/>
                                        <p:tgtEl>
                                          <p:spTgt spid="189"/>
                                        </p:tgtEl>
                                      </p:cBhvr>
                                    </p:animEffect>
                                  </p:childTnLst>
                                </p:cTn>
                              </p:par>
                              <p:par>
                                <p:cTn id="54" presetID="10" presetClass="entr" presetSubtype="0" fill="hold" nodeType="withEffect">
                                  <p:stCondLst>
                                    <p:cond delay="0"/>
                                  </p:stCondLst>
                                  <p:childTnLst>
                                    <p:set>
                                      <p:cBhvr>
                                        <p:cTn id="55" dur="1" fill="hold">
                                          <p:stCondLst>
                                            <p:cond delay="0"/>
                                          </p:stCondLst>
                                        </p:cTn>
                                        <p:tgtEl>
                                          <p:spTgt spid="190"/>
                                        </p:tgtEl>
                                        <p:attrNameLst>
                                          <p:attrName>style.visibility</p:attrName>
                                        </p:attrNameLst>
                                      </p:cBhvr>
                                      <p:to>
                                        <p:strVal val="visible"/>
                                      </p:to>
                                    </p:set>
                                    <p:animEffect transition="in" filter="fade">
                                      <p:cBhvr>
                                        <p:cTn id="56" dur="1000"/>
                                        <p:tgtEl>
                                          <p:spTgt spid="19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1000"/>
                                        <p:tgtEl>
                                          <p:spTgt spid="179"/>
                                        </p:tgtEl>
                                      </p:cBhvr>
                                    </p:animEffect>
                                    <p:set>
                                      <p:cBhvr>
                                        <p:cTn id="61" dur="1" fill="hold">
                                          <p:stCondLst>
                                            <p:cond delay="1000"/>
                                          </p:stCondLst>
                                        </p:cTn>
                                        <p:tgtEl>
                                          <p:spTgt spid="179"/>
                                        </p:tgtEl>
                                        <p:attrNameLst>
                                          <p:attrName>style.visibility</p:attrName>
                                        </p:attrNameLst>
                                      </p:cBhvr>
                                      <p:to>
                                        <p:strVal val="hidden"/>
                                      </p:to>
                                    </p:se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178"/>
                                        </p:tgtEl>
                                        <p:attrNameLst>
                                          <p:attrName>style.visibility</p:attrName>
                                        </p:attrNameLst>
                                      </p:cBhvr>
                                      <p:to>
                                        <p:strVal val="visible"/>
                                      </p:to>
                                    </p:set>
                                    <p:animEffect transition="in" filter="fade">
                                      <p:cBhvr>
                                        <p:cTn id="65" dur="1000"/>
                                        <p:tgtEl>
                                          <p:spTgt spid="178"/>
                                        </p:tgtEl>
                                      </p:cBhvr>
                                    </p:animEffect>
                                  </p:childTnLst>
                                </p:cTn>
                              </p:par>
                              <p:par>
                                <p:cTn id="66" presetID="10" presetClass="exit" presetSubtype="0" fill="hold" nodeType="withEffect">
                                  <p:stCondLst>
                                    <p:cond delay="0"/>
                                  </p:stCondLst>
                                  <p:childTnLst>
                                    <p:animEffect transition="out" filter="fade">
                                      <p:cBhvr>
                                        <p:cTn id="67" dur="1000"/>
                                        <p:tgtEl>
                                          <p:spTgt spid="187"/>
                                        </p:tgtEl>
                                      </p:cBhvr>
                                    </p:animEffect>
                                    <p:set>
                                      <p:cBhvr>
                                        <p:cTn id="68" dur="1" fill="hold">
                                          <p:stCondLst>
                                            <p:cond delay="1000"/>
                                          </p:stCondLst>
                                        </p:cTn>
                                        <p:tgtEl>
                                          <p:spTgt spid="18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1000"/>
                                        <p:tgtEl>
                                          <p:spTgt spid="188"/>
                                        </p:tgtEl>
                                      </p:cBhvr>
                                    </p:animEffect>
                                    <p:set>
                                      <p:cBhvr>
                                        <p:cTn id="71" dur="1" fill="hold">
                                          <p:stCondLst>
                                            <p:cond delay="1000"/>
                                          </p:stCondLst>
                                        </p:cTn>
                                        <p:tgtEl>
                                          <p:spTgt spid="188"/>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1000"/>
                                        <p:tgtEl>
                                          <p:spTgt spid="189"/>
                                        </p:tgtEl>
                                      </p:cBhvr>
                                    </p:animEffect>
                                    <p:set>
                                      <p:cBhvr>
                                        <p:cTn id="74" dur="1" fill="hold">
                                          <p:stCondLst>
                                            <p:cond delay="1000"/>
                                          </p:stCondLst>
                                        </p:cTn>
                                        <p:tgtEl>
                                          <p:spTgt spid="18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1000"/>
                                        <p:tgtEl>
                                          <p:spTgt spid="190"/>
                                        </p:tgtEl>
                                      </p:cBhvr>
                                    </p:animEffect>
                                    <p:set>
                                      <p:cBhvr>
                                        <p:cTn id="77" dur="1" fill="hold">
                                          <p:stCondLst>
                                            <p:cond delay="1000"/>
                                          </p:stCondLst>
                                        </p:cTn>
                                        <p:tgtEl>
                                          <p:spTgt spid="190"/>
                                        </p:tgtEl>
                                        <p:attrNameLst>
                                          <p:attrName>style.visibility</p:attrName>
                                        </p:attrNameLst>
                                      </p:cBhvr>
                                      <p:to>
                                        <p:strVal val="hidden"/>
                                      </p:to>
                                    </p:set>
                                  </p:childTnLst>
                                </p:cTn>
                              </p:par>
                            </p:childTnLst>
                          </p:cTn>
                        </p:par>
                        <p:par>
                          <p:cTn id="78" fill="hold">
                            <p:stCondLst>
                              <p:cond delay="2000"/>
                            </p:stCondLst>
                            <p:childTnLst>
                              <p:par>
                                <p:cTn id="79" presetID="10" presetClass="entr" presetSubtype="0" fill="hold" nodeType="afterEffect">
                                  <p:stCondLst>
                                    <p:cond delay="0"/>
                                  </p:stCondLst>
                                  <p:childTnLst>
                                    <p:set>
                                      <p:cBhvr>
                                        <p:cTn id="80" dur="1" fill="hold">
                                          <p:stCondLst>
                                            <p:cond delay="0"/>
                                          </p:stCondLst>
                                        </p:cTn>
                                        <p:tgtEl>
                                          <p:spTgt spid="191"/>
                                        </p:tgtEl>
                                        <p:attrNameLst>
                                          <p:attrName>style.visibility</p:attrName>
                                        </p:attrNameLst>
                                      </p:cBhvr>
                                      <p:to>
                                        <p:strVal val="visible"/>
                                      </p:to>
                                    </p:set>
                                    <p:animEffect transition="in" filter="fade">
                                      <p:cBhvr>
                                        <p:cTn id="81" dur="1000"/>
                                        <p:tgtEl>
                                          <p:spTgt spid="191"/>
                                        </p:tgtEl>
                                      </p:cBhvr>
                                    </p:animEffect>
                                  </p:childTnLst>
                                </p:cTn>
                              </p:par>
                              <p:par>
                                <p:cTn id="82" presetID="10" presetClass="entr" presetSubtype="0" fill="hold" nodeType="withEffect">
                                  <p:stCondLst>
                                    <p:cond delay="0"/>
                                  </p:stCondLst>
                                  <p:childTnLst>
                                    <p:set>
                                      <p:cBhvr>
                                        <p:cTn id="83" dur="1" fill="hold">
                                          <p:stCondLst>
                                            <p:cond delay="0"/>
                                          </p:stCondLst>
                                        </p:cTn>
                                        <p:tgtEl>
                                          <p:spTgt spid="192"/>
                                        </p:tgtEl>
                                        <p:attrNameLst>
                                          <p:attrName>style.visibility</p:attrName>
                                        </p:attrNameLst>
                                      </p:cBhvr>
                                      <p:to>
                                        <p:strVal val="visible"/>
                                      </p:to>
                                    </p:set>
                                    <p:animEffect transition="in" filter="fade">
                                      <p:cBhvr>
                                        <p:cTn id="84" dur="1000"/>
                                        <p:tgtEl>
                                          <p:spTgt spid="192"/>
                                        </p:tgtEl>
                                      </p:cBhvr>
                                    </p:animEffect>
                                  </p:childTnLst>
                                </p:cTn>
                              </p:par>
                              <p:par>
                                <p:cTn id="85" presetID="10" presetClass="entr" presetSubtype="0" fill="hold" nodeType="withEffect">
                                  <p:stCondLst>
                                    <p:cond delay="0"/>
                                  </p:stCondLst>
                                  <p:childTnLst>
                                    <p:set>
                                      <p:cBhvr>
                                        <p:cTn id="86" dur="1" fill="hold">
                                          <p:stCondLst>
                                            <p:cond delay="0"/>
                                          </p:stCondLst>
                                        </p:cTn>
                                        <p:tgtEl>
                                          <p:spTgt spid="193"/>
                                        </p:tgtEl>
                                        <p:attrNameLst>
                                          <p:attrName>style.visibility</p:attrName>
                                        </p:attrNameLst>
                                      </p:cBhvr>
                                      <p:to>
                                        <p:strVal val="visible"/>
                                      </p:to>
                                    </p:set>
                                    <p:animEffect transition="in" filter="fade">
                                      <p:cBhvr>
                                        <p:cTn id="87" dur="1000"/>
                                        <p:tgtEl>
                                          <p:spTgt spid="193"/>
                                        </p:tgtEl>
                                      </p:cBhvr>
                                    </p:animEffect>
                                  </p:childTnLst>
                                </p:cTn>
                              </p:par>
                              <p:par>
                                <p:cTn id="88" presetID="10" presetClass="entr" presetSubtype="0" fill="hold" nodeType="withEffect">
                                  <p:stCondLst>
                                    <p:cond delay="0"/>
                                  </p:stCondLst>
                                  <p:childTnLst>
                                    <p:set>
                                      <p:cBhvr>
                                        <p:cTn id="89" dur="1" fill="hold">
                                          <p:stCondLst>
                                            <p:cond delay="0"/>
                                          </p:stCondLst>
                                        </p:cTn>
                                        <p:tgtEl>
                                          <p:spTgt spid="194"/>
                                        </p:tgtEl>
                                        <p:attrNameLst>
                                          <p:attrName>style.visibility</p:attrName>
                                        </p:attrNameLst>
                                      </p:cBhvr>
                                      <p:to>
                                        <p:strVal val="visible"/>
                                      </p:to>
                                    </p:set>
                                    <p:animEffect transition="in" filter="fade">
                                      <p:cBhvr>
                                        <p:cTn id="90" dur="1000"/>
                                        <p:tgtEl>
                                          <p:spTgt spid="19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1000"/>
                                        <p:tgtEl>
                                          <p:spTgt spid="178"/>
                                        </p:tgtEl>
                                      </p:cBhvr>
                                    </p:animEffect>
                                    <p:set>
                                      <p:cBhvr>
                                        <p:cTn id="95" dur="1" fill="hold">
                                          <p:stCondLst>
                                            <p:cond delay="1000"/>
                                          </p:stCondLst>
                                        </p:cTn>
                                        <p:tgtEl>
                                          <p:spTgt spid="178"/>
                                        </p:tgtEl>
                                        <p:attrNameLst>
                                          <p:attrName>style.visibility</p:attrName>
                                        </p:attrNameLst>
                                      </p:cBhvr>
                                      <p:to>
                                        <p:strVal val="hidden"/>
                                      </p:to>
                                    </p:set>
                                  </p:childTnLst>
                                </p:cTn>
                              </p:par>
                            </p:childTnLst>
                          </p:cTn>
                        </p:par>
                        <p:par>
                          <p:cTn id="96" fill="hold">
                            <p:stCondLst>
                              <p:cond delay="1000"/>
                            </p:stCondLst>
                            <p:childTnLst>
                              <p:par>
                                <p:cTn id="97" presetID="10" presetClass="entr" presetSubtype="0" fill="hold" nodeType="afterEffect">
                                  <p:stCondLst>
                                    <p:cond delay="0"/>
                                  </p:stCondLst>
                                  <p:childTnLst>
                                    <p:set>
                                      <p:cBhvr>
                                        <p:cTn id="98" dur="1" fill="hold">
                                          <p:stCondLst>
                                            <p:cond delay="0"/>
                                          </p:stCondLst>
                                        </p:cTn>
                                        <p:tgtEl>
                                          <p:spTgt spid="177"/>
                                        </p:tgtEl>
                                        <p:attrNameLst>
                                          <p:attrName>style.visibility</p:attrName>
                                        </p:attrNameLst>
                                      </p:cBhvr>
                                      <p:to>
                                        <p:strVal val="visible"/>
                                      </p:to>
                                    </p:set>
                                    <p:animEffect transition="in" filter="fade">
                                      <p:cBhvr>
                                        <p:cTn id="99" dur="1000"/>
                                        <p:tgtEl>
                                          <p:spTgt spid="177"/>
                                        </p:tgtEl>
                                      </p:cBhvr>
                                    </p:animEffect>
                                  </p:childTnLst>
                                </p:cTn>
                              </p:par>
                              <p:par>
                                <p:cTn id="100" presetID="10" presetClass="exit" presetSubtype="0" fill="hold" nodeType="withEffect">
                                  <p:stCondLst>
                                    <p:cond delay="0"/>
                                  </p:stCondLst>
                                  <p:childTnLst>
                                    <p:animEffect transition="out" filter="fade">
                                      <p:cBhvr>
                                        <p:cTn id="101" dur="1000"/>
                                        <p:tgtEl>
                                          <p:spTgt spid="191"/>
                                        </p:tgtEl>
                                      </p:cBhvr>
                                    </p:animEffect>
                                    <p:set>
                                      <p:cBhvr>
                                        <p:cTn id="102" dur="1" fill="hold">
                                          <p:stCondLst>
                                            <p:cond delay="1000"/>
                                          </p:stCondLst>
                                        </p:cTn>
                                        <p:tgtEl>
                                          <p:spTgt spid="191"/>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1000"/>
                                        <p:tgtEl>
                                          <p:spTgt spid="192"/>
                                        </p:tgtEl>
                                      </p:cBhvr>
                                    </p:animEffect>
                                    <p:set>
                                      <p:cBhvr>
                                        <p:cTn id="105" dur="1" fill="hold">
                                          <p:stCondLst>
                                            <p:cond delay="1000"/>
                                          </p:stCondLst>
                                        </p:cTn>
                                        <p:tgtEl>
                                          <p:spTgt spid="192"/>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1000"/>
                                        <p:tgtEl>
                                          <p:spTgt spid="193"/>
                                        </p:tgtEl>
                                      </p:cBhvr>
                                    </p:animEffect>
                                    <p:set>
                                      <p:cBhvr>
                                        <p:cTn id="108" dur="1" fill="hold">
                                          <p:stCondLst>
                                            <p:cond delay="1000"/>
                                          </p:stCondLst>
                                        </p:cTn>
                                        <p:tgtEl>
                                          <p:spTgt spid="193"/>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1000"/>
                                        <p:tgtEl>
                                          <p:spTgt spid="194"/>
                                        </p:tgtEl>
                                      </p:cBhvr>
                                    </p:animEffect>
                                    <p:set>
                                      <p:cBhvr>
                                        <p:cTn id="111" dur="1" fill="hold">
                                          <p:stCondLst>
                                            <p:cond delay="1000"/>
                                          </p:stCondLst>
                                        </p:cTn>
                                        <p:tgtEl>
                                          <p:spTgt spid="194"/>
                                        </p:tgtEl>
                                        <p:attrNameLst>
                                          <p:attrName>style.visibility</p:attrName>
                                        </p:attrNameLst>
                                      </p:cBhvr>
                                      <p:to>
                                        <p:strVal val="hidden"/>
                                      </p:to>
                                    </p:set>
                                  </p:childTnLst>
                                </p:cTn>
                              </p:par>
                            </p:childTnLst>
                          </p:cTn>
                        </p:par>
                        <p:par>
                          <p:cTn id="112" fill="hold">
                            <p:stCondLst>
                              <p:cond delay="2000"/>
                            </p:stCondLst>
                            <p:childTnLst>
                              <p:par>
                                <p:cTn id="113" presetID="10" presetClass="entr" presetSubtype="0" fill="hold" nodeType="afterEffect">
                                  <p:stCondLst>
                                    <p:cond delay="0"/>
                                  </p:stCondLst>
                                  <p:childTnLst>
                                    <p:set>
                                      <p:cBhvr>
                                        <p:cTn id="114" dur="1" fill="hold">
                                          <p:stCondLst>
                                            <p:cond delay="0"/>
                                          </p:stCondLst>
                                        </p:cTn>
                                        <p:tgtEl>
                                          <p:spTgt spid="183"/>
                                        </p:tgtEl>
                                        <p:attrNameLst>
                                          <p:attrName>style.visibility</p:attrName>
                                        </p:attrNameLst>
                                      </p:cBhvr>
                                      <p:to>
                                        <p:strVal val="visible"/>
                                      </p:to>
                                    </p:set>
                                    <p:animEffect transition="in" filter="fade">
                                      <p:cBhvr>
                                        <p:cTn id="115" dur="1000"/>
                                        <p:tgtEl>
                                          <p:spTgt spid="183"/>
                                        </p:tgtEl>
                                      </p:cBhvr>
                                    </p:animEffect>
                                  </p:childTnLst>
                                </p:cTn>
                              </p:par>
                              <p:par>
                                <p:cTn id="116" presetID="10" presetClass="entr" presetSubtype="0" fill="hold" nodeType="withEffect">
                                  <p:stCondLst>
                                    <p:cond delay="0"/>
                                  </p:stCondLst>
                                  <p:childTnLst>
                                    <p:set>
                                      <p:cBhvr>
                                        <p:cTn id="117" dur="1" fill="hold">
                                          <p:stCondLst>
                                            <p:cond delay="0"/>
                                          </p:stCondLst>
                                        </p:cTn>
                                        <p:tgtEl>
                                          <p:spTgt spid="184"/>
                                        </p:tgtEl>
                                        <p:attrNameLst>
                                          <p:attrName>style.visibility</p:attrName>
                                        </p:attrNameLst>
                                      </p:cBhvr>
                                      <p:to>
                                        <p:strVal val="visible"/>
                                      </p:to>
                                    </p:set>
                                    <p:animEffect transition="in" filter="fade">
                                      <p:cBhvr>
                                        <p:cTn id="118" dur="1000"/>
                                        <p:tgtEl>
                                          <p:spTgt spid="184"/>
                                        </p:tgtEl>
                                      </p:cBhvr>
                                    </p:animEffect>
                                  </p:childTnLst>
                                </p:cTn>
                              </p:par>
                              <p:par>
                                <p:cTn id="119" presetID="10" presetClass="entr" presetSubtype="0" fill="hold" nodeType="withEffect">
                                  <p:stCondLst>
                                    <p:cond delay="0"/>
                                  </p:stCondLst>
                                  <p:childTnLst>
                                    <p:set>
                                      <p:cBhvr>
                                        <p:cTn id="120" dur="1" fill="hold">
                                          <p:stCondLst>
                                            <p:cond delay="0"/>
                                          </p:stCondLst>
                                        </p:cTn>
                                        <p:tgtEl>
                                          <p:spTgt spid="185"/>
                                        </p:tgtEl>
                                        <p:attrNameLst>
                                          <p:attrName>style.visibility</p:attrName>
                                        </p:attrNameLst>
                                      </p:cBhvr>
                                      <p:to>
                                        <p:strVal val="visible"/>
                                      </p:to>
                                    </p:set>
                                    <p:animEffect transition="in" filter="fade">
                                      <p:cBhvr>
                                        <p:cTn id="121" dur="1000"/>
                                        <p:tgtEl>
                                          <p:spTgt spid="185"/>
                                        </p:tgtEl>
                                      </p:cBhvr>
                                    </p:animEffect>
                                  </p:childTnLst>
                                </p:cTn>
                              </p:par>
                              <p:par>
                                <p:cTn id="122" presetID="10" presetClass="entr" presetSubtype="0" fill="hold" nodeType="withEffect">
                                  <p:stCondLst>
                                    <p:cond delay="0"/>
                                  </p:stCondLst>
                                  <p:childTnLst>
                                    <p:set>
                                      <p:cBhvr>
                                        <p:cTn id="123" dur="1" fill="hold">
                                          <p:stCondLst>
                                            <p:cond delay="0"/>
                                          </p:stCondLst>
                                        </p:cTn>
                                        <p:tgtEl>
                                          <p:spTgt spid="186"/>
                                        </p:tgtEl>
                                        <p:attrNameLst>
                                          <p:attrName>style.visibility</p:attrName>
                                        </p:attrNameLst>
                                      </p:cBhvr>
                                      <p:to>
                                        <p:strVal val="visible"/>
                                      </p:to>
                                    </p:set>
                                    <p:animEffect transition="in" filter="fade">
                                      <p:cBhvr>
                                        <p:cTn id="124"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CUDA Programmer's View of GPUs</a:t>
            </a:r>
          </a:p>
        </p:txBody>
      </p:sp>
      <p:pic>
        <p:nvPicPr>
          <p:cNvPr id="200" name="Shape 200"/>
          <p:cNvPicPr preferRelativeResize="0"/>
          <p:nvPr/>
        </p:nvPicPr>
        <p:blipFill>
          <a:blip r:embed="rId3">
            <a:alphaModFix/>
          </a:blip>
          <a:stretch>
            <a:fillRect/>
          </a:stretch>
        </p:blipFill>
        <p:spPr>
          <a:xfrm>
            <a:off x="1480650" y="1717825"/>
            <a:ext cx="6135573" cy="2186925"/>
          </a:xfrm>
          <a:prstGeom prst="rect">
            <a:avLst/>
          </a:prstGeom>
          <a:noFill/>
          <a:ln>
            <a:noFill/>
          </a:ln>
        </p:spPr>
      </p:pic>
      <p:sp>
        <p:nvSpPr>
          <p:cNvPr id="201" name="Shape 201"/>
          <p:cNvSpPr txBox="1"/>
          <p:nvPr/>
        </p:nvSpPr>
        <p:spPr>
          <a:xfrm>
            <a:off x="280775" y="1129518"/>
            <a:ext cx="7317599" cy="376499"/>
          </a:xfrm>
          <a:prstGeom prst="rect">
            <a:avLst/>
          </a:prstGeom>
          <a:noFill/>
          <a:ln>
            <a:noFill/>
          </a:ln>
        </p:spPr>
        <p:txBody>
          <a:bodyPr lIns="91425" tIns="91425" rIns="91425" bIns="91425" anchor="t" anchorCtr="0">
            <a:noAutofit/>
          </a:bodyPr>
          <a:lstStyle/>
          <a:p>
            <a:pPr lvl="0" rtl="0">
              <a:spcBef>
                <a:spcPts val="0"/>
              </a:spcBef>
              <a:buNone/>
            </a:pPr>
            <a:r>
              <a:rPr lang="en" sz="1800"/>
              <a:t>A GPU contains multiple SIMD Units.</a:t>
            </a:r>
          </a:p>
        </p:txBody>
      </p:sp>
      <p:sp>
        <p:nvSpPr>
          <p:cNvPr id="2" name="Slide Number Placeholder 1"/>
          <p:cNvSpPr>
            <a:spLocks noGrp="1"/>
          </p:cNvSpPr>
          <p:nvPr>
            <p:ph type="sldNum" sz="quarter" idx="11"/>
          </p:nvPr>
        </p:nvSpPr>
        <p:spPr/>
        <p:txBody>
          <a:bodyPr/>
          <a:lstStyle/>
          <a:p>
            <a:fld id="{93A9AFAB-0B4A-894D-9A96-190B87C7197E}" type="slidenum">
              <a:rPr lang="en-US" smtClean="0"/>
              <a:t>28</a:t>
            </a:fld>
            <a:endParaRPr lang="en-US"/>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CUDA Programmer's View of GPUs</a:t>
            </a:r>
          </a:p>
        </p:txBody>
      </p:sp>
      <p:pic>
        <p:nvPicPr>
          <p:cNvPr id="207" name="Shape 207"/>
          <p:cNvPicPr preferRelativeResize="0"/>
          <p:nvPr/>
        </p:nvPicPr>
        <p:blipFill>
          <a:blip r:embed="rId3">
            <a:alphaModFix/>
          </a:blip>
          <a:stretch>
            <a:fillRect/>
          </a:stretch>
        </p:blipFill>
        <p:spPr>
          <a:xfrm>
            <a:off x="1441299" y="1559281"/>
            <a:ext cx="6251754" cy="3308792"/>
          </a:xfrm>
          <a:prstGeom prst="rect">
            <a:avLst/>
          </a:prstGeom>
          <a:noFill/>
          <a:ln>
            <a:noFill/>
          </a:ln>
        </p:spPr>
      </p:pic>
      <p:sp>
        <p:nvSpPr>
          <p:cNvPr id="208" name="Shape 208"/>
          <p:cNvSpPr txBox="1"/>
          <p:nvPr/>
        </p:nvSpPr>
        <p:spPr>
          <a:xfrm>
            <a:off x="280775" y="1129518"/>
            <a:ext cx="8347199" cy="363600"/>
          </a:xfrm>
          <a:prstGeom prst="rect">
            <a:avLst/>
          </a:prstGeom>
          <a:noFill/>
          <a:ln>
            <a:noFill/>
          </a:ln>
        </p:spPr>
        <p:txBody>
          <a:bodyPr lIns="91425" tIns="91425" rIns="91425" bIns="91425" anchor="t" anchorCtr="0">
            <a:noAutofit/>
          </a:bodyPr>
          <a:lstStyle/>
          <a:p>
            <a:pPr lvl="0" rtl="0">
              <a:spcBef>
                <a:spcPts val="0"/>
              </a:spcBef>
              <a:buNone/>
            </a:pPr>
            <a:r>
              <a:rPr lang="en" sz="1800"/>
              <a:t>A GPU contains multiple SIMD Units. All of them can access global memory.</a:t>
            </a:r>
          </a:p>
        </p:txBody>
      </p:sp>
      <p:sp>
        <p:nvSpPr>
          <p:cNvPr id="2" name="Slide Number Placeholder 1"/>
          <p:cNvSpPr>
            <a:spLocks noGrp="1"/>
          </p:cNvSpPr>
          <p:nvPr>
            <p:ph type="sldNum" sz="quarter" idx="11"/>
          </p:nvPr>
        </p:nvSpPr>
        <p:spPr/>
        <p:txBody>
          <a:bodyPr/>
          <a:lstStyle/>
          <a:p>
            <a:fld id="{93A9AFAB-0B4A-894D-9A96-190B87C7197E}" type="slidenum">
              <a:rPr lang="en-US" smtClean="0"/>
              <a:t>29</a:t>
            </a:fld>
            <a:endParaRPr lang="en-US"/>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 GPU-CPU Gap (data)</a:t>
            </a:r>
          </a:p>
        </p:txBody>
      </p:sp>
      <p:pic>
        <p:nvPicPr>
          <p:cNvPr id="39" name="Shape 39"/>
          <p:cNvPicPr preferRelativeResize="0"/>
          <p:nvPr/>
        </p:nvPicPr>
        <p:blipFill>
          <a:blip r:embed="rId3">
            <a:alphaModFix/>
          </a:blip>
          <a:stretch>
            <a:fillRect/>
          </a:stretch>
        </p:blipFill>
        <p:spPr>
          <a:xfrm>
            <a:off x="100029" y="1012763"/>
            <a:ext cx="9043975" cy="2841285"/>
          </a:xfrm>
          <a:prstGeom prst="rect">
            <a:avLst/>
          </a:prstGeom>
          <a:noFill/>
          <a:ln>
            <a:noFill/>
          </a:ln>
        </p:spPr>
      </p:pic>
      <p:sp>
        <p:nvSpPr>
          <p:cNvPr id="40" name="Shape 40"/>
          <p:cNvSpPr txBox="1"/>
          <p:nvPr/>
        </p:nvSpPr>
        <p:spPr>
          <a:xfrm>
            <a:off x="316525" y="3887299"/>
            <a:ext cx="8572500" cy="1212900"/>
          </a:xfrm>
          <a:prstGeom prst="rect">
            <a:avLst/>
          </a:prstGeom>
          <a:noFill/>
          <a:ln>
            <a:noFill/>
          </a:ln>
        </p:spPr>
        <p:txBody>
          <a:bodyPr lIns="91425" tIns="91425" rIns="91425" bIns="91425" anchor="t" anchorCtr="0">
            <a:noAutofit/>
          </a:bodyPr>
          <a:lstStyle/>
          <a:p>
            <a:pPr rtl="0">
              <a:spcBef>
                <a:spcPts val="0"/>
              </a:spcBef>
              <a:buNone/>
            </a:pPr>
            <a:r>
              <a:rPr lang="en" sz="1800"/>
              <a:t>Historical data on 1403 Intel CPUs (left) and 566 NVIDIA GPUs (right).</a:t>
            </a:r>
          </a:p>
          <a:p>
            <a:pPr rtl="0">
              <a:spcBef>
                <a:spcPts val="0"/>
              </a:spcBef>
              <a:buNone/>
            </a:pPr>
            <a:r>
              <a:rPr lang="en" sz="1800"/>
              <a:t>Reference: Figure 2.3 and 2.4 in the PhD thesis of Cedric Nugteren, TU/e, 2014.</a:t>
            </a:r>
          </a:p>
          <a:p>
            <a:pPr rtl="0">
              <a:spcBef>
                <a:spcPts val="0"/>
              </a:spcBef>
              <a:buNone/>
            </a:pPr>
            <a:r>
              <a:rPr lang="en" sz="1800"/>
              <a:t>“Improving the Progammability of GPU Architectures”</a:t>
            </a:r>
          </a:p>
          <a:p>
            <a:pPr>
              <a:spcBef>
                <a:spcPts val="0"/>
              </a:spcBef>
              <a:buNone/>
            </a:pPr>
            <a:r>
              <a:rPr lang="en" sz="1800" u="sng">
                <a:solidFill>
                  <a:schemeClr val="hlink"/>
                </a:solidFill>
                <a:hlinkClick r:id="rId4"/>
              </a:rPr>
              <a:t>http://repository.tue.nl/771987</a:t>
            </a:r>
          </a:p>
        </p:txBody>
      </p:sp>
      <p:sp>
        <p:nvSpPr>
          <p:cNvPr id="2" name="Slide Number Placeholder 1"/>
          <p:cNvSpPr>
            <a:spLocks noGrp="1"/>
          </p:cNvSpPr>
          <p:nvPr>
            <p:ph type="sldNum" sz="quarter" idx="11"/>
          </p:nvPr>
        </p:nvSpPr>
        <p:spPr/>
        <p:txBody>
          <a:bodyPr/>
          <a:lstStyle/>
          <a:p>
            <a:fld id="{93A9AFAB-0B4A-894D-9A96-190B87C7197E}" type="slidenum">
              <a:rPr lang="en-US" smtClean="0"/>
              <a:t>3</a:t>
            </a:fld>
            <a:endParaRPr lang="en-US"/>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What Are the Differences?</a:t>
            </a:r>
          </a:p>
        </p:txBody>
      </p:sp>
      <p:sp>
        <p:nvSpPr>
          <p:cNvPr id="214" name="Shape 214"/>
          <p:cNvSpPr txBox="1">
            <a:spLocks noGrp="1"/>
          </p:cNvSpPr>
          <p:nvPr>
            <p:ph type="body" idx="1"/>
          </p:nvPr>
        </p:nvSpPr>
        <p:spPr>
          <a:xfrm>
            <a:off x="903467" y="919978"/>
            <a:ext cx="1056899" cy="541500"/>
          </a:xfrm>
          <a:prstGeom prst="rect">
            <a:avLst/>
          </a:prstGeom>
        </p:spPr>
        <p:txBody>
          <a:bodyPr lIns="91425" tIns="91425" rIns="91425" bIns="91425" anchor="t" anchorCtr="0">
            <a:noAutofit/>
          </a:bodyPr>
          <a:lstStyle/>
          <a:p>
            <a:pPr lvl="0" rtl="0">
              <a:spcBef>
                <a:spcPts val="0"/>
              </a:spcBef>
              <a:buNone/>
            </a:pPr>
            <a:r>
              <a:rPr lang="en" dirty="0"/>
              <a:t>SSE</a:t>
            </a:r>
          </a:p>
        </p:txBody>
      </p:sp>
      <p:pic>
        <p:nvPicPr>
          <p:cNvPr id="215" name="Shape 215"/>
          <p:cNvPicPr preferRelativeResize="0"/>
          <p:nvPr/>
        </p:nvPicPr>
        <p:blipFill>
          <a:blip r:embed="rId3">
            <a:alphaModFix/>
          </a:blip>
          <a:stretch>
            <a:fillRect/>
          </a:stretch>
        </p:blipFill>
        <p:spPr>
          <a:xfrm>
            <a:off x="308550" y="1492606"/>
            <a:ext cx="2381201" cy="1842597"/>
          </a:xfrm>
          <a:prstGeom prst="rect">
            <a:avLst/>
          </a:prstGeom>
          <a:noFill/>
          <a:ln>
            <a:noFill/>
          </a:ln>
        </p:spPr>
      </p:pic>
      <p:pic>
        <p:nvPicPr>
          <p:cNvPr id="216" name="Shape 216"/>
          <p:cNvPicPr preferRelativeResize="0"/>
          <p:nvPr/>
        </p:nvPicPr>
        <p:blipFill>
          <a:blip r:embed="rId4">
            <a:alphaModFix/>
          </a:blip>
          <a:stretch>
            <a:fillRect/>
          </a:stretch>
        </p:blipFill>
        <p:spPr>
          <a:xfrm>
            <a:off x="4182821" y="1461478"/>
            <a:ext cx="3596082" cy="1904852"/>
          </a:xfrm>
          <a:prstGeom prst="rect">
            <a:avLst/>
          </a:prstGeom>
          <a:noFill/>
          <a:ln>
            <a:noFill/>
          </a:ln>
        </p:spPr>
      </p:pic>
      <p:sp>
        <p:nvSpPr>
          <p:cNvPr id="217" name="Shape 217"/>
          <p:cNvSpPr txBox="1">
            <a:spLocks noGrp="1"/>
          </p:cNvSpPr>
          <p:nvPr>
            <p:ph type="body" idx="2"/>
          </p:nvPr>
        </p:nvSpPr>
        <p:spPr>
          <a:xfrm>
            <a:off x="5659671" y="916828"/>
            <a:ext cx="1141800" cy="547800"/>
          </a:xfrm>
          <a:prstGeom prst="rect">
            <a:avLst/>
          </a:prstGeom>
        </p:spPr>
        <p:txBody>
          <a:bodyPr lIns="91425" tIns="91425" rIns="91425" bIns="91425" anchor="t" anchorCtr="0">
            <a:noAutofit/>
          </a:bodyPr>
          <a:lstStyle/>
          <a:p>
            <a:pPr lvl="0" rtl="0">
              <a:spcBef>
                <a:spcPts val="0"/>
              </a:spcBef>
              <a:buNone/>
            </a:pPr>
            <a:r>
              <a:rPr lang="en" sz="3000" dirty="0"/>
              <a:t>GPU</a:t>
            </a:r>
          </a:p>
        </p:txBody>
      </p:sp>
      <p:sp>
        <p:nvSpPr>
          <p:cNvPr id="218" name="Shape 218"/>
          <p:cNvSpPr txBox="1"/>
          <p:nvPr/>
        </p:nvSpPr>
        <p:spPr>
          <a:xfrm>
            <a:off x="374374" y="3586419"/>
            <a:ext cx="7929900" cy="1461300"/>
          </a:xfrm>
          <a:prstGeom prst="rect">
            <a:avLst/>
          </a:prstGeom>
          <a:noFill/>
          <a:ln>
            <a:noFill/>
          </a:ln>
        </p:spPr>
        <p:txBody>
          <a:bodyPr lIns="91425" tIns="91425" rIns="91425" bIns="91425" anchor="t" anchorCtr="0">
            <a:noAutofit/>
          </a:bodyPr>
          <a:lstStyle/>
          <a:p>
            <a:pPr lvl="0" rtl="0">
              <a:spcBef>
                <a:spcPts val="0"/>
              </a:spcBef>
              <a:buNone/>
            </a:pPr>
            <a:r>
              <a:rPr lang="en" sz="2400"/>
              <a:t>Let's start with two important differences:</a:t>
            </a:r>
          </a:p>
          <a:p>
            <a:pPr marL="457200" lvl="0" indent="-381000" rtl="0">
              <a:spcBef>
                <a:spcPts val="0"/>
              </a:spcBef>
              <a:buClr>
                <a:srgbClr val="000000"/>
              </a:buClr>
              <a:buSzPct val="100000"/>
              <a:buFont typeface="Arial"/>
              <a:buAutoNum type="arabicPeriod"/>
            </a:pPr>
            <a:r>
              <a:rPr lang="en" sz="2400"/>
              <a:t>GPUs use </a:t>
            </a:r>
            <a:r>
              <a:rPr lang="en" sz="2400">
                <a:solidFill>
                  <a:srgbClr val="4A86E8"/>
                </a:solidFill>
              </a:rPr>
              <a:t>threads</a:t>
            </a:r>
            <a:r>
              <a:rPr lang="en" sz="2400"/>
              <a:t> instead of vectors</a:t>
            </a:r>
          </a:p>
          <a:p>
            <a:pPr marL="457200" lvl="0" indent="-381000" rtl="0">
              <a:spcBef>
                <a:spcPts val="0"/>
              </a:spcBef>
              <a:buClr>
                <a:srgbClr val="000000"/>
              </a:buClr>
              <a:buSzPct val="100000"/>
              <a:buFont typeface="Arial"/>
              <a:buAutoNum type="arabicPeriod"/>
            </a:pPr>
            <a:r>
              <a:rPr lang="en" sz="2400"/>
              <a:t>GPUs have the "</a:t>
            </a:r>
            <a:r>
              <a:rPr lang="en" sz="2400">
                <a:solidFill>
                  <a:srgbClr val="4A86E8"/>
                </a:solidFill>
              </a:rPr>
              <a:t>Shared Memory</a:t>
            </a:r>
            <a:r>
              <a:rPr lang="en" sz="2400"/>
              <a:t>" spaces</a:t>
            </a:r>
          </a:p>
        </p:txBody>
      </p:sp>
      <p:sp>
        <p:nvSpPr>
          <p:cNvPr id="2" name="Slide Number Placeholder 1"/>
          <p:cNvSpPr>
            <a:spLocks noGrp="1"/>
          </p:cNvSpPr>
          <p:nvPr>
            <p:ph type="sldNum" sz="quarter" idx="11"/>
          </p:nvPr>
        </p:nvSpPr>
        <p:spPr/>
        <p:txBody>
          <a:bodyPr/>
          <a:lstStyle/>
          <a:p>
            <a:fld id="{93A9AFAB-0B4A-894D-9A96-190B87C7197E}" type="slidenum">
              <a:rPr lang="en-US" smtClean="0"/>
              <a:t>30</a:t>
            </a:fld>
            <a:endParaRPr lang="en-US"/>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Thread Hierarchy in CUDA</a:t>
            </a:r>
          </a:p>
        </p:txBody>
      </p:sp>
      <p:sp>
        <p:nvSpPr>
          <p:cNvPr id="224" name="Shape 224"/>
          <p:cNvSpPr txBox="1">
            <a:spLocks noGrp="1"/>
          </p:cNvSpPr>
          <p:nvPr>
            <p:ph type="body" idx="1"/>
          </p:nvPr>
        </p:nvSpPr>
        <p:spPr>
          <a:xfrm>
            <a:off x="135325" y="1206859"/>
            <a:ext cx="2650200" cy="3222600"/>
          </a:xfrm>
          <a:prstGeom prst="rect">
            <a:avLst/>
          </a:prstGeom>
        </p:spPr>
        <p:txBody>
          <a:bodyPr lIns="91425" tIns="91425" rIns="91425" bIns="91425" anchor="t" anchorCtr="0">
            <a:noAutofit/>
          </a:bodyPr>
          <a:lstStyle/>
          <a:p>
            <a:pPr lvl="0" rtl="0">
              <a:spcBef>
                <a:spcPts val="0"/>
              </a:spcBef>
              <a:buNone/>
            </a:pPr>
            <a:r>
              <a:rPr lang="en">
                <a:solidFill>
                  <a:srgbClr val="980000"/>
                </a:solidFill>
              </a:rPr>
              <a:t>Grid</a:t>
            </a:r>
          </a:p>
          <a:p>
            <a:pPr lvl="0" rtl="0">
              <a:spcBef>
                <a:spcPts val="0"/>
              </a:spcBef>
              <a:buNone/>
            </a:pPr>
            <a:r>
              <a:rPr lang="en"/>
              <a:t>contains</a:t>
            </a:r>
          </a:p>
          <a:p>
            <a:pPr lvl="0" rtl="0">
              <a:spcBef>
                <a:spcPts val="0"/>
              </a:spcBef>
              <a:buNone/>
            </a:pPr>
            <a:r>
              <a:rPr lang="en">
                <a:solidFill>
                  <a:srgbClr val="980000"/>
                </a:solidFill>
              </a:rPr>
              <a:t>Thread Blocks</a:t>
            </a:r>
          </a:p>
          <a:p>
            <a:pPr lvl="0" rtl="0">
              <a:spcBef>
                <a:spcPts val="0"/>
              </a:spcBef>
              <a:buNone/>
            </a:pPr>
            <a:endParaRPr>
              <a:solidFill>
                <a:srgbClr val="980000"/>
              </a:solidFill>
            </a:endParaRPr>
          </a:p>
          <a:p>
            <a:pPr lvl="0" rtl="0">
              <a:spcBef>
                <a:spcPts val="0"/>
              </a:spcBef>
              <a:buNone/>
            </a:pPr>
            <a:r>
              <a:rPr lang="en">
                <a:solidFill>
                  <a:srgbClr val="980000"/>
                </a:solidFill>
              </a:rPr>
              <a:t>Thread Block</a:t>
            </a:r>
          </a:p>
          <a:p>
            <a:pPr lvl="0" rtl="0">
              <a:spcBef>
                <a:spcPts val="0"/>
              </a:spcBef>
              <a:buNone/>
            </a:pPr>
            <a:r>
              <a:rPr lang="en"/>
              <a:t>contains</a:t>
            </a:r>
          </a:p>
          <a:p>
            <a:pPr lvl="0" rtl="0">
              <a:spcBef>
                <a:spcPts val="0"/>
              </a:spcBef>
              <a:buNone/>
            </a:pPr>
            <a:r>
              <a:rPr lang="en">
                <a:solidFill>
                  <a:srgbClr val="980000"/>
                </a:solidFill>
              </a:rPr>
              <a:t>Threads</a:t>
            </a:r>
          </a:p>
        </p:txBody>
      </p:sp>
      <p:pic>
        <p:nvPicPr>
          <p:cNvPr id="225" name="Shape 225"/>
          <p:cNvPicPr preferRelativeResize="0"/>
          <p:nvPr/>
        </p:nvPicPr>
        <p:blipFill>
          <a:blip r:embed="rId3">
            <a:alphaModFix/>
          </a:blip>
          <a:stretch>
            <a:fillRect/>
          </a:stretch>
        </p:blipFill>
        <p:spPr>
          <a:xfrm>
            <a:off x="2858150" y="1129146"/>
            <a:ext cx="6181648" cy="3840968"/>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31</a:t>
            </a:fld>
            <a:endParaRPr lang="en-US"/>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Let's Start Again from C</a:t>
            </a:r>
          </a:p>
        </p:txBody>
      </p:sp>
      <p:sp>
        <p:nvSpPr>
          <p:cNvPr id="231" name="Shape 231"/>
          <p:cNvSpPr txBox="1">
            <a:spLocks noGrp="1"/>
          </p:cNvSpPr>
          <p:nvPr>
            <p:ph type="body" idx="1"/>
          </p:nvPr>
        </p:nvSpPr>
        <p:spPr>
          <a:xfrm>
            <a:off x="2743200" y="838200"/>
            <a:ext cx="2834999" cy="1984799"/>
          </a:xfrm>
          <a:prstGeom prst="rect">
            <a:avLst/>
          </a:prstGeom>
          <a:noFill/>
        </p:spPr>
        <p:txBody>
          <a:bodyPr lIns="91425" tIns="91425" rIns="91425" bIns="91425" anchor="t" anchorCtr="0">
            <a:noAutofit/>
          </a:bodyPr>
          <a:lstStyle/>
          <a:p>
            <a:pPr lvl="0" rtl="0">
              <a:spcBef>
                <a:spcPts val="0"/>
              </a:spcBef>
              <a:buNone/>
            </a:pPr>
            <a:r>
              <a:rPr lang="en" sz="2400"/>
              <a:t>int A[2][4];</a:t>
            </a:r>
          </a:p>
          <a:p>
            <a:pPr lvl="0" rtl="0">
              <a:spcBef>
                <a:spcPts val="0"/>
              </a:spcBef>
              <a:buNone/>
            </a:pPr>
            <a:r>
              <a:rPr lang="en" sz="2400"/>
              <a:t>for(i=0;i&lt;2;i++)</a:t>
            </a:r>
          </a:p>
          <a:p>
            <a:pPr lvl="0" rtl="0">
              <a:spcBef>
                <a:spcPts val="0"/>
              </a:spcBef>
              <a:buNone/>
            </a:pPr>
            <a:r>
              <a:rPr lang="en" sz="2400"/>
              <a:t>    for(j=0;j&lt;4;j++)</a:t>
            </a:r>
          </a:p>
          <a:p>
            <a:pPr lvl="0" rtl="0">
              <a:spcBef>
                <a:spcPts val="0"/>
              </a:spcBef>
              <a:buNone/>
            </a:pPr>
            <a:r>
              <a:rPr lang="en" sz="2400"/>
              <a:t>        A[i][j]++;</a:t>
            </a:r>
          </a:p>
        </p:txBody>
      </p:sp>
      <p:sp>
        <p:nvSpPr>
          <p:cNvPr id="232" name="Shape 232"/>
          <p:cNvSpPr txBox="1"/>
          <p:nvPr/>
        </p:nvSpPr>
        <p:spPr>
          <a:xfrm>
            <a:off x="142200" y="2400160"/>
            <a:ext cx="7886399" cy="1984799"/>
          </a:xfrm>
          <a:prstGeom prst="rect">
            <a:avLst/>
          </a:prstGeom>
          <a:noFill/>
          <a:ln>
            <a:noFill/>
          </a:ln>
        </p:spPr>
        <p:txBody>
          <a:bodyPr lIns="91425" tIns="91425" rIns="91425" bIns="91425" anchor="t" anchorCtr="0">
            <a:noAutofit/>
          </a:bodyPr>
          <a:lstStyle/>
          <a:p>
            <a:pPr lvl="0" rtl="0">
              <a:spcBef>
                <a:spcPts val="0"/>
              </a:spcBef>
              <a:buNone/>
            </a:pPr>
            <a:r>
              <a:rPr lang="en" sz="2400"/>
              <a:t>int A[2][4];  </a:t>
            </a:r>
          </a:p>
          <a:p>
            <a:pPr lvl="0" rtl="0">
              <a:spcBef>
                <a:spcPts val="0"/>
              </a:spcBef>
              <a:buNone/>
            </a:pPr>
            <a:r>
              <a:rPr lang="en" sz="2400"/>
              <a:t>kernelF</a:t>
            </a:r>
            <a:r>
              <a:rPr lang="en" sz="2400">
                <a:solidFill>
                  <a:srgbClr val="38761D"/>
                </a:solidFill>
              </a:rPr>
              <a:t>&lt;&lt;&lt;(2,1),(4,1)&gt;&gt;&gt;</a:t>
            </a:r>
            <a:r>
              <a:rPr lang="en" sz="2400"/>
              <a:t>(A); </a:t>
            </a:r>
          </a:p>
          <a:p>
            <a:pPr lvl="0" rtl="0">
              <a:spcBef>
                <a:spcPts val="0"/>
              </a:spcBef>
              <a:buNone/>
            </a:pPr>
            <a:r>
              <a:rPr lang="en" sz="2400">
                <a:solidFill>
                  <a:srgbClr val="38761D"/>
                </a:solidFill>
              </a:rPr>
              <a:t>__device__</a:t>
            </a:r>
            <a:r>
              <a:rPr lang="en" sz="2400"/>
              <a:t>    kernelF(A){ </a:t>
            </a:r>
          </a:p>
          <a:p>
            <a:pPr lvl="0" rtl="0">
              <a:spcBef>
                <a:spcPts val="0"/>
              </a:spcBef>
              <a:buNone/>
            </a:pPr>
            <a:r>
              <a:rPr lang="en" sz="2400"/>
              <a:t>    i = </a:t>
            </a:r>
            <a:r>
              <a:rPr lang="en" sz="2400">
                <a:solidFill>
                  <a:srgbClr val="38761D"/>
                </a:solidFill>
              </a:rPr>
              <a:t>blockIdx.x</a:t>
            </a:r>
            <a:r>
              <a:rPr lang="en" sz="2400"/>
              <a:t>; </a:t>
            </a:r>
          </a:p>
          <a:p>
            <a:pPr lvl="0" rtl="0">
              <a:spcBef>
                <a:spcPts val="0"/>
              </a:spcBef>
              <a:buNone/>
            </a:pPr>
            <a:r>
              <a:rPr lang="en" sz="2400"/>
              <a:t>    j = </a:t>
            </a:r>
            <a:r>
              <a:rPr lang="en" sz="2400">
                <a:solidFill>
                  <a:srgbClr val="38761D"/>
                </a:solidFill>
              </a:rPr>
              <a:t>threadIdx.x</a:t>
            </a:r>
            <a:r>
              <a:rPr lang="en" sz="2400"/>
              <a:t>; </a:t>
            </a:r>
          </a:p>
          <a:p>
            <a:pPr marL="0" marR="0" lvl="0" indent="0" algn="l" rtl="0">
              <a:lnSpc>
                <a:spcPct val="100000"/>
              </a:lnSpc>
              <a:spcBef>
                <a:spcPts val="0"/>
              </a:spcBef>
              <a:spcAft>
                <a:spcPts val="0"/>
              </a:spcAft>
              <a:buNone/>
            </a:pPr>
            <a:r>
              <a:rPr lang="en" sz="2400"/>
              <a:t>    A[i][j]++;</a:t>
            </a:r>
          </a:p>
          <a:p>
            <a:pPr lvl="0" rtl="0">
              <a:spcBef>
                <a:spcPts val="0"/>
              </a:spcBef>
              <a:buNone/>
            </a:pPr>
            <a:r>
              <a:rPr lang="en" sz="2400"/>
              <a:t>}</a:t>
            </a:r>
          </a:p>
        </p:txBody>
      </p:sp>
      <p:sp>
        <p:nvSpPr>
          <p:cNvPr id="233" name="Shape 233"/>
          <p:cNvSpPr txBox="1"/>
          <p:nvPr/>
        </p:nvSpPr>
        <p:spPr>
          <a:xfrm>
            <a:off x="4309200" y="2748600"/>
            <a:ext cx="4301399" cy="4292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define 2x4=8 threads</a:t>
            </a:r>
          </a:p>
        </p:txBody>
      </p:sp>
      <p:sp>
        <p:nvSpPr>
          <p:cNvPr id="234" name="Shape 234"/>
          <p:cNvSpPr txBox="1"/>
          <p:nvPr/>
        </p:nvSpPr>
        <p:spPr>
          <a:xfrm>
            <a:off x="4267200" y="3165600"/>
            <a:ext cx="4363499" cy="4292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all threads run same kernel</a:t>
            </a:r>
          </a:p>
        </p:txBody>
      </p:sp>
      <p:sp>
        <p:nvSpPr>
          <p:cNvPr id="235" name="Shape 235"/>
          <p:cNvSpPr txBox="1"/>
          <p:nvPr/>
        </p:nvSpPr>
        <p:spPr>
          <a:xfrm>
            <a:off x="4247100" y="3546600"/>
            <a:ext cx="4363499" cy="4292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each thread block has its id</a:t>
            </a:r>
          </a:p>
        </p:txBody>
      </p:sp>
      <p:sp>
        <p:nvSpPr>
          <p:cNvPr id="236" name="Shape 236"/>
          <p:cNvSpPr txBox="1"/>
          <p:nvPr/>
        </p:nvSpPr>
        <p:spPr>
          <a:xfrm>
            <a:off x="4247100" y="3879300"/>
            <a:ext cx="4363499" cy="4292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each thread has its id</a:t>
            </a:r>
          </a:p>
        </p:txBody>
      </p:sp>
      <p:sp>
        <p:nvSpPr>
          <p:cNvPr id="237" name="Shape 237"/>
          <p:cNvSpPr txBox="1"/>
          <p:nvPr/>
        </p:nvSpPr>
        <p:spPr>
          <a:xfrm>
            <a:off x="4191000" y="4267200"/>
            <a:ext cx="4800600" cy="4572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each thread has different i and j</a:t>
            </a:r>
          </a:p>
        </p:txBody>
      </p:sp>
      <p:cxnSp>
        <p:nvCxnSpPr>
          <p:cNvPr id="238" name="Shape 238"/>
          <p:cNvCxnSpPr/>
          <p:nvPr/>
        </p:nvCxnSpPr>
        <p:spPr>
          <a:xfrm flipH="1">
            <a:off x="2209800" y="2133600"/>
            <a:ext cx="533399" cy="381000"/>
          </a:xfrm>
          <a:prstGeom prst="straightConnector1">
            <a:avLst/>
          </a:prstGeom>
          <a:noFill/>
          <a:ln w="19050" cap="flat">
            <a:solidFill>
              <a:schemeClr val="dk2"/>
            </a:solidFill>
            <a:prstDash val="solid"/>
            <a:round/>
            <a:headEnd type="none" w="lg" len="lg"/>
            <a:tailEnd type="triangle" w="lg" len="lg"/>
          </a:ln>
        </p:spPr>
      </p:cxnSp>
      <p:sp>
        <p:nvSpPr>
          <p:cNvPr id="239" name="Shape 239"/>
          <p:cNvSpPr txBox="1"/>
          <p:nvPr/>
        </p:nvSpPr>
        <p:spPr>
          <a:xfrm>
            <a:off x="457200" y="1905000"/>
            <a:ext cx="2298299" cy="381000"/>
          </a:xfrm>
          <a:prstGeom prst="rect">
            <a:avLst/>
          </a:prstGeom>
          <a:noFill/>
          <a:ln>
            <a:noFill/>
          </a:ln>
        </p:spPr>
        <p:txBody>
          <a:bodyPr lIns="91425" tIns="91425" rIns="91425" bIns="91425" anchor="t" anchorCtr="0">
            <a:noAutofit/>
          </a:bodyPr>
          <a:lstStyle/>
          <a:p>
            <a:pPr lvl="0" rtl="0">
              <a:spcBef>
                <a:spcPts val="0"/>
              </a:spcBef>
              <a:buNone/>
            </a:pPr>
            <a:r>
              <a:rPr lang="en" sz="1800"/>
              <a:t>convert into CUDA</a:t>
            </a:r>
          </a:p>
        </p:txBody>
      </p:sp>
      <p:sp>
        <p:nvSpPr>
          <p:cNvPr id="2" name="Slide Number Placeholder 1"/>
          <p:cNvSpPr>
            <a:spLocks noGrp="1"/>
          </p:cNvSpPr>
          <p:nvPr>
            <p:ph type="sldNum" sz="quarter" idx="11"/>
          </p:nvPr>
        </p:nvSpPr>
        <p:spPr/>
        <p:txBody>
          <a:bodyPr/>
          <a:lstStyle/>
          <a:p>
            <a:fld id="{93A9AFAB-0B4A-894D-9A96-190B87C7197E}" type="slidenum">
              <a:rPr lang="en-US" smtClean="0"/>
              <a:t>32</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par>
                                <p:cTn id="8" presetID="10" presetClass="entr" presetSubtype="0" fill="hold" nodeType="withEffect">
                                  <p:stCondLst>
                                    <p:cond delay="0"/>
                                  </p:stCondLst>
                                  <p:childTnLst>
                                    <p:set>
                                      <p:cBhvr>
                                        <p:cTn id="9" dur="1" fill="hold">
                                          <p:stCondLst>
                                            <p:cond delay="0"/>
                                          </p:stCondLst>
                                        </p:cTn>
                                        <p:tgtEl>
                                          <p:spTgt spid="238"/>
                                        </p:tgtEl>
                                        <p:attrNameLst>
                                          <p:attrName>style.visibility</p:attrName>
                                        </p:attrNameLst>
                                      </p:cBhvr>
                                      <p:to>
                                        <p:strVal val="visible"/>
                                      </p:to>
                                    </p:set>
                                    <p:animEffect transition="in" filter="fade">
                                      <p:cBhvr>
                                        <p:cTn id="10" dur="1000"/>
                                        <p:tgtEl>
                                          <p:spTgt spid="238"/>
                                        </p:tgtEl>
                                      </p:cBhvr>
                                    </p:animEffect>
                                  </p:childTnLst>
                                </p:cTn>
                              </p:par>
                              <p:par>
                                <p:cTn id="11" presetID="10" presetClass="entr" presetSubtype="0" fill="hold" nodeType="withEffect">
                                  <p:stCondLst>
                                    <p:cond delay="0"/>
                                  </p:stCondLst>
                                  <p:childTnLst>
                                    <p:set>
                                      <p:cBhvr>
                                        <p:cTn id="12" dur="1" fill="hold">
                                          <p:stCondLst>
                                            <p:cond delay="0"/>
                                          </p:stCondLst>
                                        </p:cTn>
                                        <p:tgtEl>
                                          <p:spTgt spid="239"/>
                                        </p:tgtEl>
                                        <p:attrNameLst>
                                          <p:attrName>style.visibility</p:attrName>
                                        </p:attrNameLst>
                                      </p:cBhvr>
                                      <p:to>
                                        <p:strVal val="visible"/>
                                      </p:to>
                                    </p:set>
                                    <p:animEffect transition="in" filter="fade">
                                      <p:cBhvr>
                                        <p:cTn id="13" dur="1000"/>
                                        <p:tgtEl>
                                          <p:spTgt spid="23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3"/>
                                        </p:tgtEl>
                                        <p:attrNameLst>
                                          <p:attrName>style.visibility</p:attrName>
                                        </p:attrNameLst>
                                      </p:cBhvr>
                                      <p:to>
                                        <p:strVal val="visible"/>
                                      </p:to>
                                    </p:set>
                                    <p:animEffect transition="in" filter="fade">
                                      <p:cBhvr>
                                        <p:cTn id="18" dur="1000"/>
                                        <p:tgtEl>
                                          <p:spTgt spid="2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4"/>
                                        </p:tgtEl>
                                        <p:attrNameLst>
                                          <p:attrName>style.visibility</p:attrName>
                                        </p:attrNameLst>
                                      </p:cBhvr>
                                      <p:to>
                                        <p:strVal val="visible"/>
                                      </p:to>
                                    </p:set>
                                    <p:animEffect transition="in" filter="fade">
                                      <p:cBhvr>
                                        <p:cTn id="23" dur="1000"/>
                                        <p:tgtEl>
                                          <p:spTgt spid="2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5"/>
                                        </p:tgtEl>
                                        <p:attrNameLst>
                                          <p:attrName>style.visibility</p:attrName>
                                        </p:attrNameLst>
                                      </p:cBhvr>
                                      <p:to>
                                        <p:strVal val="visible"/>
                                      </p:to>
                                    </p:set>
                                    <p:animEffect transition="in" filter="fade">
                                      <p:cBhvr>
                                        <p:cTn id="28" dur="1000"/>
                                        <p:tgtEl>
                                          <p:spTgt spid="2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6"/>
                                        </p:tgtEl>
                                        <p:attrNameLst>
                                          <p:attrName>style.visibility</p:attrName>
                                        </p:attrNameLst>
                                      </p:cBhvr>
                                      <p:to>
                                        <p:strVal val="visible"/>
                                      </p:to>
                                    </p:set>
                                    <p:animEffect transition="in" filter="fade">
                                      <p:cBhvr>
                                        <p:cTn id="33" dur="1000"/>
                                        <p:tgtEl>
                                          <p:spTgt spid="2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7"/>
                                        </p:tgtEl>
                                        <p:attrNameLst>
                                          <p:attrName>style.visibility</p:attrName>
                                        </p:attrNameLst>
                                      </p:cBhvr>
                                      <p:to>
                                        <p:strVal val="visible"/>
                                      </p:to>
                                    </p:set>
                                    <p:animEffect transition="in" filter="fade">
                                      <p:cBhvr>
                                        <p:cTn id="38"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05978"/>
            <a:ext cx="4190999" cy="860700"/>
          </a:xfrm>
          <a:prstGeom prst="rect">
            <a:avLst/>
          </a:prstGeom>
        </p:spPr>
        <p:txBody>
          <a:bodyPr lIns="91425" tIns="91425" rIns="91425" bIns="91425" anchor="b" anchorCtr="0">
            <a:noAutofit/>
          </a:bodyPr>
          <a:lstStyle/>
          <a:p>
            <a:pPr lvl="0" rtl="0">
              <a:spcBef>
                <a:spcPts val="0"/>
              </a:spcBef>
              <a:buNone/>
            </a:pPr>
            <a:r>
              <a:rPr lang="en"/>
              <a:t>Thread Hierarchy</a:t>
            </a:r>
          </a:p>
        </p:txBody>
      </p:sp>
      <p:sp>
        <p:nvSpPr>
          <p:cNvPr id="245" name="Shape 245"/>
          <p:cNvSpPr txBox="1"/>
          <p:nvPr/>
        </p:nvSpPr>
        <p:spPr>
          <a:xfrm>
            <a:off x="457200" y="2358600"/>
            <a:ext cx="4114800" cy="2670600"/>
          </a:xfrm>
          <a:prstGeom prst="rect">
            <a:avLst/>
          </a:prstGeom>
          <a:noFill/>
          <a:ln>
            <a:noFill/>
          </a:ln>
        </p:spPr>
        <p:txBody>
          <a:bodyPr lIns="91425" tIns="91425" rIns="91425" bIns="91425" anchor="t" anchorCtr="0">
            <a:noAutofit/>
          </a:bodyPr>
          <a:lstStyle/>
          <a:p>
            <a:pPr lvl="0" rtl="0">
              <a:spcBef>
                <a:spcPts val="0"/>
              </a:spcBef>
              <a:buNone/>
            </a:pPr>
            <a:r>
              <a:rPr lang="en" sz="2400"/>
              <a:t>int A[2][4];  </a:t>
            </a:r>
          </a:p>
          <a:p>
            <a:pPr lvl="0" rtl="0">
              <a:spcBef>
                <a:spcPts val="0"/>
              </a:spcBef>
              <a:buNone/>
            </a:pPr>
            <a:r>
              <a:rPr lang="en" sz="2400"/>
              <a:t>kernelF</a:t>
            </a:r>
            <a:r>
              <a:rPr lang="en" sz="2400">
                <a:solidFill>
                  <a:srgbClr val="38761D"/>
                </a:solidFill>
              </a:rPr>
              <a:t>&lt;&lt;&lt;(2,1),(4,1)&gt;&gt;&gt;</a:t>
            </a:r>
            <a:r>
              <a:rPr lang="en" sz="2400"/>
              <a:t>(A); </a:t>
            </a:r>
          </a:p>
          <a:p>
            <a:pPr lvl="0" rtl="0">
              <a:spcBef>
                <a:spcPts val="0"/>
              </a:spcBef>
              <a:buNone/>
            </a:pPr>
            <a:r>
              <a:rPr lang="en" sz="2400">
                <a:solidFill>
                  <a:srgbClr val="38761D"/>
                </a:solidFill>
              </a:rPr>
              <a:t>__device__</a:t>
            </a:r>
            <a:r>
              <a:rPr lang="en" sz="2400"/>
              <a:t>    kernelF(A){ </a:t>
            </a:r>
          </a:p>
          <a:p>
            <a:pPr lvl="0" rtl="0">
              <a:spcBef>
                <a:spcPts val="0"/>
              </a:spcBef>
              <a:buNone/>
            </a:pPr>
            <a:r>
              <a:rPr lang="en" sz="2400"/>
              <a:t>    i = </a:t>
            </a:r>
            <a:r>
              <a:rPr lang="en" sz="2400">
                <a:solidFill>
                  <a:srgbClr val="38761D"/>
                </a:solidFill>
              </a:rPr>
              <a:t>blockIdx.x</a:t>
            </a:r>
            <a:r>
              <a:rPr lang="en" sz="2400"/>
              <a:t>; </a:t>
            </a:r>
          </a:p>
          <a:p>
            <a:pPr lvl="0" rtl="0">
              <a:spcBef>
                <a:spcPts val="0"/>
              </a:spcBef>
              <a:buNone/>
            </a:pPr>
            <a:r>
              <a:rPr lang="en" sz="2400"/>
              <a:t>    j = </a:t>
            </a:r>
            <a:r>
              <a:rPr lang="en" sz="2400">
                <a:solidFill>
                  <a:srgbClr val="38761D"/>
                </a:solidFill>
              </a:rPr>
              <a:t>threadIdx.x</a:t>
            </a:r>
            <a:r>
              <a:rPr lang="en" sz="2400"/>
              <a:t>; </a:t>
            </a:r>
          </a:p>
          <a:p>
            <a:pPr lvl="0" rtl="0">
              <a:spcBef>
                <a:spcPts val="0"/>
              </a:spcBef>
              <a:buNone/>
            </a:pPr>
            <a:r>
              <a:rPr lang="en" sz="2400"/>
              <a:t>    A[i][j]++; </a:t>
            </a:r>
          </a:p>
          <a:p>
            <a:pPr lvl="0" rtl="0">
              <a:spcBef>
                <a:spcPts val="0"/>
              </a:spcBef>
              <a:buNone/>
            </a:pPr>
            <a:r>
              <a:rPr lang="en" sz="2400"/>
              <a:t>}</a:t>
            </a:r>
          </a:p>
        </p:txBody>
      </p:sp>
      <p:sp>
        <p:nvSpPr>
          <p:cNvPr id="246" name="Shape 246"/>
          <p:cNvSpPr txBox="1"/>
          <p:nvPr/>
        </p:nvSpPr>
        <p:spPr>
          <a:xfrm>
            <a:off x="4461600" y="2694900"/>
            <a:ext cx="4044899" cy="4292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define 2x4=8 threads</a:t>
            </a:r>
          </a:p>
        </p:txBody>
      </p:sp>
      <p:sp>
        <p:nvSpPr>
          <p:cNvPr id="247" name="Shape 247"/>
          <p:cNvSpPr txBox="1"/>
          <p:nvPr/>
        </p:nvSpPr>
        <p:spPr>
          <a:xfrm>
            <a:off x="4419600" y="3048000"/>
            <a:ext cx="4363499" cy="4292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all threads run same kernel</a:t>
            </a:r>
          </a:p>
        </p:txBody>
      </p:sp>
      <p:sp>
        <p:nvSpPr>
          <p:cNvPr id="248" name="Shape 248"/>
          <p:cNvSpPr txBox="1"/>
          <p:nvPr/>
        </p:nvSpPr>
        <p:spPr>
          <a:xfrm>
            <a:off x="4419600" y="3429000"/>
            <a:ext cx="4363499" cy="4292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each thread block has its id</a:t>
            </a:r>
          </a:p>
        </p:txBody>
      </p:sp>
      <p:sp>
        <p:nvSpPr>
          <p:cNvPr id="249" name="Shape 249"/>
          <p:cNvSpPr txBox="1"/>
          <p:nvPr/>
        </p:nvSpPr>
        <p:spPr>
          <a:xfrm>
            <a:off x="4419600" y="3810000"/>
            <a:ext cx="4363499" cy="4292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each thread has its id</a:t>
            </a:r>
          </a:p>
        </p:txBody>
      </p:sp>
      <p:sp>
        <p:nvSpPr>
          <p:cNvPr id="250" name="Shape 250"/>
          <p:cNvSpPr txBox="1"/>
          <p:nvPr/>
        </p:nvSpPr>
        <p:spPr>
          <a:xfrm>
            <a:off x="4410900" y="4191000"/>
            <a:ext cx="4733100" cy="4572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each thread has different i and j</a:t>
            </a:r>
          </a:p>
          <a:p>
            <a:pPr lvl="0" rtl="0">
              <a:spcBef>
                <a:spcPts val="0"/>
              </a:spcBef>
              <a:buNone/>
            </a:pPr>
            <a:endParaRPr/>
          </a:p>
        </p:txBody>
      </p:sp>
      <p:pic>
        <p:nvPicPr>
          <p:cNvPr id="251" name="Shape 251"/>
          <p:cNvPicPr preferRelativeResize="0"/>
          <p:nvPr/>
        </p:nvPicPr>
        <p:blipFill>
          <a:blip r:embed="rId3">
            <a:alphaModFix/>
          </a:blip>
          <a:stretch>
            <a:fillRect/>
          </a:stretch>
        </p:blipFill>
        <p:spPr>
          <a:xfrm>
            <a:off x="4590017" y="304800"/>
            <a:ext cx="3639582" cy="2086319"/>
          </a:xfrm>
          <a:prstGeom prst="rect">
            <a:avLst/>
          </a:prstGeom>
          <a:noFill/>
          <a:ln>
            <a:noFill/>
          </a:ln>
        </p:spPr>
      </p:pic>
      <p:cxnSp>
        <p:nvCxnSpPr>
          <p:cNvPr id="252" name="Shape 252"/>
          <p:cNvCxnSpPr/>
          <p:nvPr/>
        </p:nvCxnSpPr>
        <p:spPr>
          <a:xfrm rot="10800000" flipH="1">
            <a:off x="2819400" y="1828799"/>
            <a:ext cx="1524000" cy="984000"/>
          </a:xfrm>
          <a:prstGeom prst="straightConnector1">
            <a:avLst/>
          </a:prstGeom>
          <a:noFill/>
          <a:ln w="19050" cap="flat">
            <a:solidFill>
              <a:srgbClr val="FF0000"/>
            </a:solidFill>
            <a:prstDash val="solid"/>
            <a:round/>
            <a:headEnd type="none" w="lg" len="lg"/>
            <a:tailEnd type="triangle" w="lg" len="lg"/>
          </a:ln>
        </p:spPr>
      </p:cxnSp>
      <p:sp>
        <p:nvSpPr>
          <p:cNvPr id="253" name="Shape 253"/>
          <p:cNvSpPr txBox="1"/>
          <p:nvPr/>
        </p:nvSpPr>
        <p:spPr>
          <a:xfrm>
            <a:off x="457200" y="1143000"/>
            <a:ext cx="3092399" cy="990599"/>
          </a:xfrm>
          <a:prstGeom prst="rect">
            <a:avLst/>
          </a:prstGeom>
          <a:noFill/>
          <a:ln>
            <a:noFill/>
          </a:ln>
        </p:spPr>
        <p:txBody>
          <a:bodyPr lIns="91425" tIns="91425" rIns="91425" bIns="91425" anchor="t" anchorCtr="0">
            <a:noAutofit/>
          </a:bodyPr>
          <a:lstStyle/>
          <a:p>
            <a:pPr marL="0" marR="0" indent="0" algn="l" rtl="0">
              <a:lnSpc>
                <a:spcPct val="100000"/>
              </a:lnSpc>
              <a:spcBef>
                <a:spcPts val="0"/>
              </a:spcBef>
              <a:spcAft>
                <a:spcPts val="0"/>
              </a:spcAft>
              <a:buNone/>
            </a:pPr>
            <a:r>
              <a:rPr lang="en" sz="1800">
                <a:solidFill>
                  <a:srgbClr val="0000FF"/>
                </a:solidFill>
              </a:rPr>
              <a:t>Example:</a:t>
            </a:r>
          </a:p>
          <a:p>
            <a:pPr marL="0" marR="0" lvl="0" indent="0" algn="l" rtl="0">
              <a:lnSpc>
                <a:spcPct val="100000"/>
              </a:lnSpc>
              <a:spcBef>
                <a:spcPts val="0"/>
              </a:spcBef>
              <a:spcAft>
                <a:spcPts val="0"/>
              </a:spcAft>
              <a:buNone/>
            </a:pPr>
            <a:r>
              <a:rPr lang="en" sz="1800">
                <a:solidFill>
                  <a:srgbClr val="0000FF"/>
                </a:solidFill>
              </a:rPr>
              <a:t>thread 3 of block 1 operates</a:t>
            </a:r>
          </a:p>
          <a:p>
            <a:pPr lvl="0" rtl="0">
              <a:spcBef>
                <a:spcPts val="0"/>
              </a:spcBef>
              <a:buNone/>
            </a:pPr>
            <a:r>
              <a:rPr lang="en" sz="1800">
                <a:solidFill>
                  <a:srgbClr val="0000FF"/>
                </a:solidFill>
              </a:rPr>
              <a:t>on element A[1][3]</a:t>
            </a:r>
          </a:p>
        </p:txBody>
      </p:sp>
      <p:sp>
        <p:nvSpPr>
          <p:cNvPr id="254" name="Shape 254"/>
          <p:cNvSpPr/>
          <p:nvPr/>
        </p:nvSpPr>
        <p:spPr>
          <a:xfrm>
            <a:off x="2094725" y="2819400"/>
            <a:ext cx="648599" cy="379199"/>
          </a:xfrm>
          <a:prstGeom prst="ellipse">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5" name="Shape 255"/>
          <p:cNvSpPr/>
          <p:nvPr/>
        </p:nvSpPr>
        <p:spPr>
          <a:xfrm>
            <a:off x="6105325" y="205975"/>
            <a:ext cx="580199" cy="321899"/>
          </a:xfrm>
          <a:prstGeom prst="ellipse">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6" name="Shape 256"/>
          <p:cNvSpPr/>
          <p:nvPr/>
        </p:nvSpPr>
        <p:spPr>
          <a:xfrm>
            <a:off x="2856600" y="2819400"/>
            <a:ext cx="580199" cy="379199"/>
          </a:xfrm>
          <a:prstGeom prst="ellipse">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7" name="Shape 257"/>
          <p:cNvSpPr/>
          <p:nvPr/>
        </p:nvSpPr>
        <p:spPr>
          <a:xfrm>
            <a:off x="6971400" y="2192700"/>
            <a:ext cx="580199" cy="321899"/>
          </a:xfrm>
          <a:prstGeom prst="ellipse">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 name="Slide Number Placeholder 1"/>
          <p:cNvSpPr>
            <a:spLocks noGrp="1"/>
          </p:cNvSpPr>
          <p:nvPr>
            <p:ph type="sldNum" sz="quarter" idx="11"/>
          </p:nvPr>
        </p:nvSpPr>
        <p:spPr/>
        <p:txBody>
          <a:bodyPr/>
          <a:lstStyle/>
          <a:p>
            <a:fld id="{93A9AFAB-0B4A-894D-9A96-190B87C7197E}" type="slidenum">
              <a:rPr lang="en-US" smtClean="0"/>
              <a:t>33</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000"/>
                                        <p:tgtEl>
                                          <p:spTgt spid="252"/>
                                        </p:tgtEl>
                                      </p:cBhvr>
                                    </p:animEffect>
                                  </p:childTnLst>
                                </p:cTn>
                              </p:par>
                              <p:par>
                                <p:cTn id="8" presetID="10" presetClass="entr" presetSubtype="0" fill="hold" nodeType="withEffect">
                                  <p:stCondLst>
                                    <p:cond delay="0"/>
                                  </p:stCondLst>
                                  <p:childTnLst>
                                    <p:set>
                                      <p:cBhvr>
                                        <p:cTn id="9" dur="1" fill="hold">
                                          <p:stCondLst>
                                            <p:cond delay="0"/>
                                          </p:stCondLst>
                                        </p:cTn>
                                        <p:tgtEl>
                                          <p:spTgt spid="251"/>
                                        </p:tgtEl>
                                        <p:attrNameLst>
                                          <p:attrName>style.visibility</p:attrName>
                                        </p:attrNameLst>
                                      </p:cBhvr>
                                      <p:to>
                                        <p:strVal val="visible"/>
                                      </p:to>
                                    </p:set>
                                    <p:animEffect transition="in" filter="fade">
                                      <p:cBhvr>
                                        <p:cTn id="10" dur="1000"/>
                                        <p:tgtEl>
                                          <p:spTgt spid="2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4"/>
                                        </p:tgtEl>
                                        <p:attrNameLst>
                                          <p:attrName>style.visibility</p:attrName>
                                        </p:attrNameLst>
                                      </p:cBhvr>
                                      <p:to>
                                        <p:strVal val="visible"/>
                                      </p:to>
                                    </p:set>
                                    <p:animEffect transition="in" filter="fade">
                                      <p:cBhvr>
                                        <p:cTn id="15" dur="1000"/>
                                        <p:tgtEl>
                                          <p:spTgt spid="254"/>
                                        </p:tgtEl>
                                      </p:cBhvr>
                                    </p:animEffect>
                                  </p:childTnLst>
                                </p:cTn>
                              </p:par>
                              <p:par>
                                <p:cTn id="16" presetID="10" presetClass="entr" presetSubtype="0" fill="hold" nodeType="withEffect">
                                  <p:stCondLst>
                                    <p:cond delay="0"/>
                                  </p:stCondLst>
                                  <p:childTnLst>
                                    <p:set>
                                      <p:cBhvr>
                                        <p:cTn id="17" dur="1" fill="hold">
                                          <p:stCondLst>
                                            <p:cond delay="0"/>
                                          </p:stCondLst>
                                        </p:cTn>
                                        <p:tgtEl>
                                          <p:spTgt spid="255"/>
                                        </p:tgtEl>
                                        <p:attrNameLst>
                                          <p:attrName>style.visibility</p:attrName>
                                        </p:attrNameLst>
                                      </p:cBhvr>
                                      <p:to>
                                        <p:strVal val="visible"/>
                                      </p:to>
                                    </p:set>
                                    <p:animEffect transition="in" filter="fade">
                                      <p:cBhvr>
                                        <p:cTn id="18" dur="1000"/>
                                        <p:tgtEl>
                                          <p:spTgt spid="255"/>
                                        </p:tgtEl>
                                      </p:cBhvr>
                                    </p:animEffect>
                                  </p:childTnLst>
                                </p:cTn>
                              </p:par>
                              <p:par>
                                <p:cTn id="19" presetID="10" presetClass="entr" presetSubtype="0" fill="hold" nodeType="withEffect">
                                  <p:stCondLst>
                                    <p:cond delay="0"/>
                                  </p:stCondLst>
                                  <p:childTnLst>
                                    <p:set>
                                      <p:cBhvr>
                                        <p:cTn id="20" dur="1" fill="hold">
                                          <p:stCondLst>
                                            <p:cond delay="0"/>
                                          </p:stCondLst>
                                        </p:cTn>
                                        <p:tgtEl>
                                          <p:spTgt spid="256"/>
                                        </p:tgtEl>
                                        <p:attrNameLst>
                                          <p:attrName>style.visibility</p:attrName>
                                        </p:attrNameLst>
                                      </p:cBhvr>
                                      <p:to>
                                        <p:strVal val="visible"/>
                                      </p:to>
                                    </p:set>
                                    <p:animEffect transition="in" filter="fade">
                                      <p:cBhvr>
                                        <p:cTn id="21" dur="1000"/>
                                        <p:tgtEl>
                                          <p:spTgt spid="256"/>
                                        </p:tgtEl>
                                      </p:cBhvr>
                                    </p:animEffect>
                                  </p:childTnLst>
                                </p:cTn>
                              </p:par>
                              <p:par>
                                <p:cTn id="22" presetID="10" presetClass="entr" presetSubtype="0" fill="hold" nodeType="withEffect">
                                  <p:stCondLst>
                                    <p:cond delay="0"/>
                                  </p:stCondLst>
                                  <p:childTnLst>
                                    <p:set>
                                      <p:cBhvr>
                                        <p:cTn id="23" dur="1" fill="hold">
                                          <p:stCondLst>
                                            <p:cond delay="0"/>
                                          </p:stCondLst>
                                        </p:cTn>
                                        <p:tgtEl>
                                          <p:spTgt spid="257"/>
                                        </p:tgtEl>
                                        <p:attrNameLst>
                                          <p:attrName>style.visibility</p:attrName>
                                        </p:attrNameLst>
                                      </p:cBhvr>
                                      <p:to>
                                        <p:strVal val="visible"/>
                                      </p:to>
                                    </p:set>
                                    <p:animEffect transition="in" filter="fade">
                                      <p:cBhvr>
                                        <p:cTn id="24" dur="1000"/>
                                        <p:tgtEl>
                                          <p:spTgt spid="257"/>
                                        </p:tgtEl>
                                      </p:cBhvr>
                                    </p:animEffect>
                                  </p:childTnLst>
                                </p:cTn>
                              </p:par>
                              <p:par>
                                <p:cTn id="25" presetID="10" presetClass="entr" presetSubtype="0" fill="hold" nodeType="withEffect">
                                  <p:stCondLst>
                                    <p:cond delay="0"/>
                                  </p:stCondLst>
                                  <p:childTnLst>
                                    <p:set>
                                      <p:cBhvr>
                                        <p:cTn id="26" dur="1" fill="hold">
                                          <p:stCondLst>
                                            <p:cond delay="0"/>
                                          </p:stCondLst>
                                        </p:cTn>
                                        <p:tgtEl>
                                          <p:spTgt spid="253"/>
                                        </p:tgtEl>
                                        <p:attrNameLst>
                                          <p:attrName>style.visibility</p:attrName>
                                        </p:attrNameLst>
                                      </p:cBhvr>
                                      <p:to>
                                        <p:strVal val="visible"/>
                                      </p:to>
                                    </p:set>
                                    <p:animEffect transition="in" filter="fade">
                                      <p:cBhvr>
                                        <p:cTn id="27"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How Are Threads Scheduled?</a:t>
            </a:r>
          </a:p>
        </p:txBody>
      </p:sp>
      <p:pic>
        <p:nvPicPr>
          <p:cNvPr id="263" name="Shape 263"/>
          <p:cNvPicPr preferRelativeResize="0"/>
          <p:nvPr/>
        </p:nvPicPr>
        <p:blipFill>
          <a:blip r:embed="rId3">
            <a:alphaModFix/>
          </a:blip>
          <a:stretch>
            <a:fillRect/>
          </a:stretch>
        </p:blipFill>
        <p:spPr>
          <a:xfrm>
            <a:off x="4194376" y="2574532"/>
            <a:ext cx="4899448" cy="2409192"/>
          </a:xfrm>
          <a:prstGeom prst="rect">
            <a:avLst/>
          </a:prstGeom>
          <a:noFill/>
          <a:ln>
            <a:noFill/>
          </a:ln>
        </p:spPr>
      </p:pic>
      <p:pic>
        <p:nvPicPr>
          <p:cNvPr id="264" name="Shape 264"/>
          <p:cNvPicPr preferRelativeResize="0"/>
          <p:nvPr/>
        </p:nvPicPr>
        <p:blipFill>
          <a:blip r:embed="rId4">
            <a:alphaModFix/>
          </a:blip>
          <a:stretch>
            <a:fillRect/>
          </a:stretch>
        </p:blipFill>
        <p:spPr>
          <a:xfrm>
            <a:off x="260175" y="1063374"/>
            <a:ext cx="3542025" cy="2030663"/>
          </a:xfrm>
          <a:prstGeom prst="rect">
            <a:avLst/>
          </a:prstGeom>
          <a:noFill/>
          <a:ln>
            <a:noFill/>
          </a:ln>
        </p:spPr>
      </p:pic>
      <p:pic>
        <p:nvPicPr>
          <p:cNvPr id="265" name="Shape 265"/>
          <p:cNvPicPr preferRelativeResize="0"/>
          <p:nvPr/>
        </p:nvPicPr>
        <p:blipFill>
          <a:blip r:embed="rId5">
            <a:alphaModFix/>
          </a:blip>
          <a:stretch>
            <a:fillRect/>
          </a:stretch>
        </p:blipFill>
        <p:spPr>
          <a:xfrm>
            <a:off x="6954166" y="1392299"/>
            <a:ext cx="1894898" cy="566703"/>
          </a:xfrm>
          <a:prstGeom prst="rect">
            <a:avLst/>
          </a:prstGeom>
          <a:noFill/>
          <a:ln>
            <a:noFill/>
          </a:ln>
        </p:spPr>
      </p:pic>
      <p:pic>
        <p:nvPicPr>
          <p:cNvPr id="266" name="Shape 266"/>
          <p:cNvPicPr preferRelativeResize="0"/>
          <p:nvPr/>
        </p:nvPicPr>
        <p:blipFill>
          <a:blip r:embed="rId6">
            <a:alphaModFix/>
          </a:blip>
          <a:stretch>
            <a:fillRect/>
          </a:stretch>
        </p:blipFill>
        <p:spPr>
          <a:xfrm>
            <a:off x="4368741" y="1392299"/>
            <a:ext cx="1867261" cy="556782"/>
          </a:xfrm>
          <a:prstGeom prst="rect">
            <a:avLst/>
          </a:prstGeom>
          <a:noFill/>
          <a:ln>
            <a:noFill/>
          </a:ln>
        </p:spPr>
      </p:pic>
      <p:cxnSp>
        <p:nvCxnSpPr>
          <p:cNvPr id="267" name="Shape 267"/>
          <p:cNvCxnSpPr/>
          <p:nvPr/>
        </p:nvCxnSpPr>
        <p:spPr>
          <a:xfrm>
            <a:off x="5251141" y="1949082"/>
            <a:ext cx="9000" cy="448799"/>
          </a:xfrm>
          <a:prstGeom prst="straightConnector1">
            <a:avLst/>
          </a:prstGeom>
          <a:noFill/>
          <a:ln w="19050" cap="flat">
            <a:solidFill>
              <a:srgbClr val="FF0000"/>
            </a:solidFill>
            <a:prstDash val="solid"/>
            <a:round/>
            <a:headEnd type="none" w="lg" len="lg"/>
            <a:tailEnd type="triangle" w="lg" len="lg"/>
          </a:ln>
        </p:spPr>
      </p:cxnSp>
      <p:cxnSp>
        <p:nvCxnSpPr>
          <p:cNvPr id="268" name="Shape 268"/>
          <p:cNvCxnSpPr/>
          <p:nvPr/>
        </p:nvCxnSpPr>
        <p:spPr>
          <a:xfrm>
            <a:off x="7845692" y="1949082"/>
            <a:ext cx="9000" cy="448799"/>
          </a:xfrm>
          <a:prstGeom prst="straightConnector1">
            <a:avLst/>
          </a:prstGeom>
          <a:noFill/>
          <a:ln w="19050" cap="flat">
            <a:solidFill>
              <a:srgbClr val="FF0000"/>
            </a:solidFill>
            <a:prstDash val="solid"/>
            <a:round/>
            <a:headEnd type="none" w="lg" len="lg"/>
            <a:tailEnd type="triangle" w="lg" len="lg"/>
          </a:ln>
        </p:spPr>
      </p:cxnSp>
      <p:pic>
        <p:nvPicPr>
          <p:cNvPr id="269" name="Shape 269"/>
          <p:cNvPicPr preferRelativeResize="0"/>
          <p:nvPr/>
        </p:nvPicPr>
        <p:blipFill>
          <a:blip r:embed="rId7">
            <a:alphaModFix/>
          </a:blip>
          <a:stretch>
            <a:fillRect/>
          </a:stretch>
        </p:blipFill>
        <p:spPr>
          <a:xfrm>
            <a:off x="4194376" y="2350957"/>
            <a:ext cx="2135722" cy="377275"/>
          </a:xfrm>
          <a:prstGeom prst="rect">
            <a:avLst/>
          </a:prstGeom>
          <a:noFill/>
          <a:ln>
            <a:noFill/>
          </a:ln>
        </p:spPr>
      </p:pic>
      <p:pic>
        <p:nvPicPr>
          <p:cNvPr id="270" name="Shape 270"/>
          <p:cNvPicPr preferRelativeResize="0"/>
          <p:nvPr/>
        </p:nvPicPr>
        <p:blipFill>
          <a:blip r:embed="rId7">
            <a:alphaModFix/>
          </a:blip>
          <a:stretch>
            <a:fillRect/>
          </a:stretch>
        </p:blipFill>
        <p:spPr>
          <a:xfrm>
            <a:off x="6775860" y="2321190"/>
            <a:ext cx="2114245" cy="377275"/>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34</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1000"/>
                                        <p:tgtEl>
                                          <p:spTgt spid="266"/>
                                        </p:tgtEl>
                                      </p:cBhvr>
                                    </p:animEffect>
                                  </p:childTnLst>
                                </p:cTn>
                              </p:par>
                              <p:par>
                                <p:cTn id="8" presetID="10" presetClass="entr" presetSubtype="0" fill="hold" nodeType="withEffect">
                                  <p:stCondLst>
                                    <p:cond delay="0"/>
                                  </p:stCondLst>
                                  <p:childTnLst>
                                    <p:set>
                                      <p:cBhvr>
                                        <p:cTn id="9" dur="1" fill="hold">
                                          <p:stCondLst>
                                            <p:cond delay="0"/>
                                          </p:stCondLst>
                                        </p:cTn>
                                        <p:tgtEl>
                                          <p:spTgt spid="265"/>
                                        </p:tgtEl>
                                        <p:attrNameLst>
                                          <p:attrName>style.visibility</p:attrName>
                                        </p:attrNameLst>
                                      </p:cBhvr>
                                      <p:to>
                                        <p:strVal val="visible"/>
                                      </p:to>
                                    </p:set>
                                    <p:animEffect transition="in" filter="fade">
                                      <p:cBhvr>
                                        <p:cTn id="10" dur="1000"/>
                                        <p:tgtEl>
                                          <p:spTgt spid="265"/>
                                        </p:tgtEl>
                                      </p:cBhvr>
                                    </p:animEffect>
                                  </p:childTnLst>
                                </p:cTn>
                              </p:par>
                              <p:par>
                                <p:cTn id="11" presetID="10" presetClass="entr" presetSubtype="0" fill="hold" nodeType="withEffect">
                                  <p:stCondLst>
                                    <p:cond delay="0"/>
                                  </p:stCondLst>
                                  <p:childTnLst>
                                    <p:set>
                                      <p:cBhvr>
                                        <p:cTn id="12" dur="1" fill="hold">
                                          <p:stCondLst>
                                            <p:cond delay="0"/>
                                          </p:stCondLst>
                                        </p:cTn>
                                        <p:tgtEl>
                                          <p:spTgt spid="267"/>
                                        </p:tgtEl>
                                        <p:attrNameLst>
                                          <p:attrName>style.visibility</p:attrName>
                                        </p:attrNameLst>
                                      </p:cBhvr>
                                      <p:to>
                                        <p:strVal val="visible"/>
                                      </p:to>
                                    </p:set>
                                    <p:animEffect transition="in" filter="fade">
                                      <p:cBhvr>
                                        <p:cTn id="13" dur="1000"/>
                                        <p:tgtEl>
                                          <p:spTgt spid="267"/>
                                        </p:tgtEl>
                                      </p:cBhvr>
                                    </p:animEffect>
                                  </p:childTnLst>
                                </p:cTn>
                              </p:par>
                              <p:par>
                                <p:cTn id="14" presetID="10" presetClass="entr" presetSubtype="0" fill="hold" nodeType="withEffect">
                                  <p:stCondLst>
                                    <p:cond delay="0"/>
                                  </p:stCondLst>
                                  <p:childTnLst>
                                    <p:set>
                                      <p:cBhvr>
                                        <p:cTn id="15" dur="1" fill="hold">
                                          <p:stCondLst>
                                            <p:cond delay="0"/>
                                          </p:stCondLst>
                                        </p:cTn>
                                        <p:tgtEl>
                                          <p:spTgt spid="268"/>
                                        </p:tgtEl>
                                        <p:attrNameLst>
                                          <p:attrName>style.visibility</p:attrName>
                                        </p:attrNameLst>
                                      </p:cBhvr>
                                      <p:to>
                                        <p:strVal val="visible"/>
                                      </p:to>
                                    </p:set>
                                    <p:animEffect transition="in" filter="fade">
                                      <p:cBhvr>
                                        <p:cTn id="16" dur="1000"/>
                                        <p:tgtEl>
                                          <p:spTgt spid="26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9"/>
                                        </p:tgtEl>
                                        <p:attrNameLst>
                                          <p:attrName>style.visibility</p:attrName>
                                        </p:attrNameLst>
                                      </p:cBhvr>
                                      <p:to>
                                        <p:strVal val="visible"/>
                                      </p:to>
                                    </p:set>
                                    <p:animEffect transition="in" filter="fade">
                                      <p:cBhvr>
                                        <p:cTn id="21" dur="1000"/>
                                        <p:tgtEl>
                                          <p:spTgt spid="269"/>
                                        </p:tgtEl>
                                      </p:cBhvr>
                                    </p:animEffect>
                                  </p:childTnLst>
                                </p:cTn>
                              </p:par>
                              <p:par>
                                <p:cTn id="22" presetID="10" presetClass="entr" presetSubtype="0" fill="hold" nodeType="withEffect">
                                  <p:stCondLst>
                                    <p:cond delay="0"/>
                                  </p:stCondLst>
                                  <p:childTnLst>
                                    <p:set>
                                      <p:cBhvr>
                                        <p:cTn id="23" dur="1" fill="hold">
                                          <p:stCondLst>
                                            <p:cond delay="0"/>
                                          </p:stCondLst>
                                        </p:cTn>
                                        <p:tgtEl>
                                          <p:spTgt spid="270"/>
                                        </p:tgtEl>
                                        <p:attrNameLst>
                                          <p:attrName>style.visibility</p:attrName>
                                        </p:attrNameLst>
                                      </p:cBhvr>
                                      <p:to>
                                        <p:strVal val="visible"/>
                                      </p:to>
                                    </p:set>
                                    <p:animEffect transition="in" filter="fade">
                                      <p:cBhvr>
                                        <p:cTn id="24" dur="10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Blocks Are Dynamically Scheduled</a:t>
            </a:r>
          </a:p>
        </p:txBody>
      </p:sp>
      <p:pic>
        <p:nvPicPr>
          <p:cNvPr id="276" name="Shape 276"/>
          <p:cNvPicPr preferRelativeResize="0"/>
          <p:nvPr/>
        </p:nvPicPr>
        <p:blipFill>
          <a:blip r:embed="rId3">
            <a:alphaModFix/>
          </a:blip>
          <a:stretch>
            <a:fillRect/>
          </a:stretch>
        </p:blipFill>
        <p:spPr>
          <a:xfrm>
            <a:off x="228600" y="1176061"/>
            <a:ext cx="3478387" cy="3243538"/>
          </a:xfrm>
          <a:prstGeom prst="rect">
            <a:avLst/>
          </a:prstGeom>
          <a:noFill/>
          <a:ln>
            <a:noFill/>
          </a:ln>
        </p:spPr>
      </p:pic>
      <p:pic>
        <p:nvPicPr>
          <p:cNvPr id="277" name="Shape 277"/>
          <p:cNvPicPr preferRelativeResize="0"/>
          <p:nvPr/>
        </p:nvPicPr>
        <p:blipFill>
          <a:blip r:embed="rId4">
            <a:alphaModFix/>
          </a:blip>
          <a:stretch>
            <a:fillRect/>
          </a:stretch>
        </p:blipFill>
        <p:spPr>
          <a:xfrm>
            <a:off x="4646573" y="1270015"/>
            <a:ext cx="3735426" cy="3668416"/>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35</a:t>
            </a:fld>
            <a:endParaRPr lang="en-US"/>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p:nvPr/>
        </p:nvSpPr>
        <p:spPr>
          <a:xfrm>
            <a:off x="2905800" y="1570800"/>
            <a:ext cx="1285200" cy="6389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83" name="Shape 283"/>
          <p:cNvSpPr txBox="1">
            <a:spLocks noGrp="1"/>
          </p:cNvSpPr>
          <p:nvPr>
            <p:ph type="title"/>
          </p:nvPr>
        </p:nvSpPr>
        <p:spPr>
          <a:xfrm>
            <a:off x="457200" y="205978"/>
            <a:ext cx="8576100" cy="833700"/>
          </a:xfrm>
          <a:prstGeom prst="rect">
            <a:avLst/>
          </a:prstGeom>
        </p:spPr>
        <p:txBody>
          <a:bodyPr lIns="91425" tIns="91425" rIns="91425" bIns="91425" anchor="b" anchorCtr="0">
            <a:noAutofit/>
          </a:bodyPr>
          <a:lstStyle/>
          <a:p>
            <a:pPr lvl="0" rtl="0">
              <a:spcBef>
                <a:spcPts val="0"/>
              </a:spcBef>
              <a:buNone/>
            </a:pPr>
            <a:r>
              <a:rPr lang="en"/>
              <a:t>How Are Threads Executed?</a:t>
            </a:r>
          </a:p>
        </p:txBody>
      </p:sp>
      <p:sp>
        <p:nvSpPr>
          <p:cNvPr id="284" name="Shape 284"/>
          <p:cNvSpPr txBox="1"/>
          <p:nvPr/>
        </p:nvSpPr>
        <p:spPr>
          <a:xfrm>
            <a:off x="2667000" y="840600"/>
            <a:ext cx="2743199" cy="1674000"/>
          </a:xfrm>
          <a:prstGeom prst="rect">
            <a:avLst/>
          </a:prstGeom>
          <a:noFill/>
          <a:ln>
            <a:noFill/>
          </a:ln>
        </p:spPr>
        <p:txBody>
          <a:bodyPr lIns="91425" tIns="91425" rIns="91425" bIns="91425" anchor="t" anchorCtr="0">
            <a:noAutofit/>
          </a:bodyPr>
          <a:lstStyle/>
          <a:p>
            <a:pPr lvl="0" rtl="0">
              <a:spcBef>
                <a:spcPts val="0"/>
              </a:spcBef>
              <a:buNone/>
            </a:pPr>
            <a:r>
              <a:rPr lang="en"/>
              <a:t>int A[2][4];  </a:t>
            </a:r>
          </a:p>
          <a:p>
            <a:pPr lvl="0" rtl="0">
              <a:spcBef>
                <a:spcPts val="0"/>
              </a:spcBef>
              <a:buNone/>
            </a:pPr>
            <a:r>
              <a:rPr lang="en"/>
              <a:t>kernelF</a:t>
            </a:r>
            <a:r>
              <a:rPr lang="en">
                <a:solidFill>
                  <a:srgbClr val="38761D"/>
                </a:solidFill>
              </a:rPr>
              <a:t>&lt;&lt;&lt;(2,1),(4,1)&gt;&gt;&gt;</a:t>
            </a:r>
            <a:r>
              <a:rPr lang="en"/>
              <a:t>(A); </a:t>
            </a:r>
          </a:p>
          <a:p>
            <a:pPr lvl="0" rtl="0">
              <a:spcBef>
                <a:spcPts val="0"/>
              </a:spcBef>
              <a:buNone/>
            </a:pPr>
            <a:r>
              <a:rPr lang="en">
                <a:solidFill>
                  <a:srgbClr val="38761D"/>
                </a:solidFill>
              </a:rPr>
              <a:t>__device__</a:t>
            </a:r>
            <a:r>
              <a:rPr lang="en"/>
              <a:t>    kernelF(A){ </a:t>
            </a:r>
          </a:p>
          <a:p>
            <a:pPr lvl="0" rtl="0">
              <a:spcBef>
                <a:spcPts val="0"/>
              </a:spcBef>
              <a:buNone/>
            </a:pPr>
            <a:r>
              <a:rPr lang="en"/>
              <a:t>    i = </a:t>
            </a:r>
            <a:r>
              <a:rPr lang="en">
                <a:solidFill>
                  <a:srgbClr val="38761D"/>
                </a:solidFill>
              </a:rPr>
              <a:t>blockIdx.x</a:t>
            </a:r>
            <a:r>
              <a:rPr lang="en"/>
              <a:t>; </a:t>
            </a:r>
          </a:p>
          <a:p>
            <a:pPr lvl="0" rtl="0">
              <a:spcBef>
                <a:spcPts val="0"/>
              </a:spcBef>
              <a:buNone/>
            </a:pPr>
            <a:r>
              <a:rPr lang="en"/>
              <a:t>    j = </a:t>
            </a:r>
            <a:r>
              <a:rPr lang="en">
                <a:solidFill>
                  <a:srgbClr val="38761D"/>
                </a:solidFill>
              </a:rPr>
              <a:t>threadIdx.x</a:t>
            </a:r>
            <a:r>
              <a:rPr lang="en"/>
              <a:t>; </a:t>
            </a:r>
          </a:p>
          <a:p>
            <a:pPr lvl="0" rtl="0">
              <a:spcBef>
                <a:spcPts val="0"/>
              </a:spcBef>
              <a:buNone/>
            </a:pPr>
            <a:r>
              <a:rPr lang="en"/>
              <a:t>    A[i][j]++; </a:t>
            </a:r>
          </a:p>
          <a:p>
            <a:pPr lvl="0" rtl="0">
              <a:spcBef>
                <a:spcPts val="0"/>
              </a:spcBef>
              <a:buNone/>
            </a:pPr>
            <a:r>
              <a:rPr lang="en"/>
              <a:t>}</a:t>
            </a:r>
          </a:p>
        </p:txBody>
      </p:sp>
      <p:cxnSp>
        <p:nvCxnSpPr>
          <p:cNvPr id="285" name="Shape 285"/>
          <p:cNvCxnSpPr/>
          <p:nvPr/>
        </p:nvCxnSpPr>
        <p:spPr>
          <a:xfrm flipH="1">
            <a:off x="1523999" y="1905000"/>
            <a:ext cx="1295400" cy="609599"/>
          </a:xfrm>
          <a:prstGeom prst="straightConnector1">
            <a:avLst/>
          </a:prstGeom>
          <a:noFill/>
          <a:ln w="19050" cap="flat">
            <a:solidFill>
              <a:schemeClr val="dk2"/>
            </a:solidFill>
            <a:prstDash val="solid"/>
            <a:round/>
            <a:headEnd type="none" w="lg" len="lg"/>
            <a:tailEnd type="triangle" w="lg" len="lg"/>
          </a:ln>
        </p:spPr>
      </p:cxnSp>
      <p:sp>
        <p:nvSpPr>
          <p:cNvPr id="286" name="Shape 286"/>
          <p:cNvSpPr txBox="1"/>
          <p:nvPr/>
        </p:nvSpPr>
        <p:spPr>
          <a:xfrm>
            <a:off x="152400" y="2502900"/>
            <a:ext cx="5257799" cy="2602500"/>
          </a:xfrm>
          <a:prstGeom prst="rect">
            <a:avLst/>
          </a:prstGeom>
          <a:noFill/>
          <a:ln>
            <a:noFill/>
          </a:ln>
        </p:spPr>
        <p:txBody>
          <a:bodyPr lIns="91425" tIns="91425" rIns="91425" bIns="91425" anchor="t" anchorCtr="0">
            <a:noAutofit/>
          </a:bodyPr>
          <a:lstStyle/>
          <a:p>
            <a:pPr lvl="0" rtl="0">
              <a:spcBef>
                <a:spcPts val="0"/>
              </a:spcBef>
              <a:buNone/>
            </a:pPr>
            <a:r>
              <a:rPr lang="en" sz="2400"/>
              <a:t>mv.u32          %r0, %ctaid.x</a:t>
            </a:r>
          </a:p>
          <a:p>
            <a:pPr lvl="0" rtl="0">
              <a:spcBef>
                <a:spcPts val="0"/>
              </a:spcBef>
              <a:buNone/>
            </a:pPr>
            <a:r>
              <a:rPr lang="en" sz="2400"/>
              <a:t>mv.u32          %r1, %ntid.x</a:t>
            </a:r>
          </a:p>
          <a:p>
            <a:pPr lvl="0" rtl="0">
              <a:spcBef>
                <a:spcPts val="0"/>
              </a:spcBef>
              <a:buNone/>
            </a:pPr>
            <a:r>
              <a:rPr lang="en" sz="2400"/>
              <a:t>mv.u32          %r2, %tid.x</a:t>
            </a:r>
          </a:p>
          <a:p>
            <a:pPr lvl="0" rtl="0">
              <a:spcBef>
                <a:spcPts val="0"/>
              </a:spcBef>
              <a:buNone/>
            </a:pPr>
            <a:r>
              <a:rPr lang="en" sz="2400"/>
              <a:t>mad.u32       %r3, %r2, %r1, %r0</a:t>
            </a:r>
          </a:p>
          <a:p>
            <a:pPr lvl="0" rtl="0">
              <a:spcBef>
                <a:spcPts val="0"/>
              </a:spcBef>
              <a:buNone/>
            </a:pPr>
            <a:r>
              <a:rPr lang="en" sz="2400"/>
              <a:t>ld.global.s32 %r4, [%r3]</a:t>
            </a:r>
          </a:p>
          <a:p>
            <a:pPr lvl="0" rtl="0">
              <a:spcBef>
                <a:spcPts val="0"/>
              </a:spcBef>
              <a:buNone/>
            </a:pPr>
            <a:r>
              <a:rPr lang="en" sz="2400"/>
              <a:t>add.s32        %r4, %r4, 1</a:t>
            </a:r>
          </a:p>
          <a:p>
            <a:pPr lvl="0" rtl="0">
              <a:spcBef>
                <a:spcPts val="0"/>
              </a:spcBef>
              <a:buNone/>
            </a:pPr>
            <a:r>
              <a:rPr lang="en" sz="2400"/>
              <a:t>st.global.s32 [%r3], %r4</a:t>
            </a:r>
          </a:p>
        </p:txBody>
      </p:sp>
      <p:sp>
        <p:nvSpPr>
          <p:cNvPr id="287" name="Shape 287"/>
          <p:cNvSpPr txBox="1"/>
          <p:nvPr/>
        </p:nvSpPr>
        <p:spPr>
          <a:xfrm>
            <a:off x="4736400" y="2569016"/>
            <a:ext cx="3708599" cy="3540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r0 = i = blockIdx.x</a:t>
            </a:r>
          </a:p>
        </p:txBody>
      </p:sp>
      <p:sp>
        <p:nvSpPr>
          <p:cNvPr id="288" name="Shape 288"/>
          <p:cNvSpPr txBox="1"/>
          <p:nvPr/>
        </p:nvSpPr>
        <p:spPr>
          <a:xfrm>
            <a:off x="4711200" y="2895600"/>
            <a:ext cx="3991800" cy="3306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r1 = "threads-per-block"</a:t>
            </a:r>
          </a:p>
        </p:txBody>
      </p:sp>
      <p:sp>
        <p:nvSpPr>
          <p:cNvPr id="289" name="Shape 289"/>
          <p:cNvSpPr txBox="1"/>
          <p:nvPr/>
        </p:nvSpPr>
        <p:spPr>
          <a:xfrm>
            <a:off x="4711200" y="3276600"/>
            <a:ext cx="3991800" cy="3306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r2 = j = threadIdx.x</a:t>
            </a:r>
          </a:p>
        </p:txBody>
      </p:sp>
      <p:sp>
        <p:nvSpPr>
          <p:cNvPr id="290" name="Shape 290"/>
          <p:cNvSpPr txBox="1"/>
          <p:nvPr/>
        </p:nvSpPr>
        <p:spPr>
          <a:xfrm>
            <a:off x="4704275" y="3637800"/>
            <a:ext cx="4432799" cy="3245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r3 = i * "threads-per-block" + j</a:t>
            </a:r>
          </a:p>
        </p:txBody>
      </p:sp>
      <p:sp>
        <p:nvSpPr>
          <p:cNvPr id="291" name="Shape 291"/>
          <p:cNvSpPr txBox="1"/>
          <p:nvPr/>
        </p:nvSpPr>
        <p:spPr>
          <a:xfrm>
            <a:off x="4711200" y="3962400"/>
            <a:ext cx="4432799" cy="3245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r4 = A[i][j]</a:t>
            </a:r>
          </a:p>
        </p:txBody>
      </p:sp>
      <p:sp>
        <p:nvSpPr>
          <p:cNvPr id="292" name="Shape 292"/>
          <p:cNvSpPr txBox="1"/>
          <p:nvPr/>
        </p:nvSpPr>
        <p:spPr>
          <a:xfrm>
            <a:off x="4715400" y="4267200"/>
            <a:ext cx="2129400" cy="3372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None/>
            </a:pPr>
            <a:r>
              <a:rPr lang="en" sz="2400">
                <a:solidFill>
                  <a:srgbClr val="980000"/>
                </a:solidFill>
              </a:rPr>
              <a:t>// r4 = r4 + 1</a:t>
            </a:r>
          </a:p>
        </p:txBody>
      </p:sp>
      <p:sp>
        <p:nvSpPr>
          <p:cNvPr id="293" name="Shape 293"/>
          <p:cNvSpPr txBox="1"/>
          <p:nvPr/>
        </p:nvSpPr>
        <p:spPr>
          <a:xfrm>
            <a:off x="4711200" y="4648200"/>
            <a:ext cx="4190999" cy="4572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A[i][j] = r4</a:t>
            </a:r>
          </a:p>
        </p:txBody>
      </p:sp>
      <p:sp>
        <p:nvSpPr>
          <p:cNvPr id="294" name="Shape 294"/>
          <p:cNvSpPr/>
          <p:nvPr/>
        </p:nvSpPr>
        <p:spPr>
          <a:xfrm>
            <a:off x="533400" y="4114800"/>
            <a:ext cx="914400" cy="3047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 name="Slide Number Placeholder 1"/>
          <p:cNvSpPr>
            <a:spLocks noGrp="1"/>
          </p:cNvSpPr>
          <p:nvPr>
            <p:ph type="sldNum" sz="quarter" idx="11"/>
          </p:nvPr>
        </p:nvSpPr>
        <p:spPr/>
        <p:txBody>
          <a:bodyPr/>
          <a:lstStyle/>
          <a:p>
            <a:fld id="{93A9AFAB-0B4A-894D-9A96-190B87C7197E}" type="slidenum">
              <a:rPr lang="en-US" smtClean="0"/>
              <a:t>36</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gtEl>
                                        <p:attrNameLst>
                                          <p:attrName>style.visibility</p:attrName>
                                        </p:attrNameLst>
                                      </p:cBhvr>
                                      <p:to>
                                        <p:strVal val="visible"/>
                                      </p:to>
                                    </p:set>
                                    <p:animEffect transition="in" filter="fade">
                                      <p:cBhvr>
                                        <p:cTn id="12" dur="1000"/>
                                        <p:tgtEl>
                                          <p:spTgt spid="282"/>
                                        </p:tgtEl>
                                      </p:cBhvr>
                                    </p:animEffect>
                                  </p:childTnLst>
                                </p:cTn>
                              </p:par>
                              <p:par>
                                <p:cTn id="13" presetID="10" presetClass="entr" presetSubtype="0" fill="hold" nodeType="withEffect">
                                  <p:stCondLst>
                                    <p:cond delay="0"/>
                                  </p:stCondLst>
                                  <p:childTnLst>
                                    <p:set>
                                      <p:cBhvr>
                                        <p:cTn id="14" dur="1" fill="hold">
                                          <p:stCondLst>
                                            <p:cond delay="0"/>
                                          </p:stCondLst>
                                        </p:cTn>
                                        <p:tgtEl>
                                          <p:spTgt spid="285"/>
                                        </p:tgtEl>
                                        <p:attrNameLst>
                                          <p:attrName>style.visibility</p:attrName>
                                        </p:attrNameLst>
                                      </p:cBhvr>
                                      <p:to>
                                        <p:strVal val="visible"/>
                                      </p:to>
                                    </p:set>
                                    <p:animEffect transition="in" filter="fade">
                                      <p:cBhvr>
                                        <p:cTn id="15" dur="1000"/>
                                        <p:tgtEl>
                                          <p:spTgt spid="285"/>
                                        </p:tgtEl>
                                      </p:cBhvr>
                                    </p:animEffect>
                                  </p:childTnLst>
                                </p:cTn>
                              </p:par>
                              <p:par>
                                <p:cTn id="16" presetID="10" presetClass="entr" presetSubtype="0" fill="hold" nodeType="withEffect">
                                  <p:stCondLst>
                                    <p:cond delay="0"/>
                                  </p:stCondLst>
                                  <p:childTnLst>
                                    <p:set>
                                      <p:cBhvr>
                                        <p:cTn id="17" dur="1" fill="hold">
                                          <p:stCondLst>
                                            <p:cond delay="0"/>
                                          </p:stCondLst>
                                        </p:cTn>
                                        <p:tgtEl>
                                          <p:spTgt spid="286"/>
                                        </p:tgtEl>
                                        <p:attrNameLst>
                                          <p:attrName>style.visibility</p:attrName>
                                        </p:attrNameLst>
                                      </p:cBhvr>
                                      <p:to>
                                        <p:strVal val="visible"/>
                                      </p:to>
                                    </p:set>
                                    <p:animEffect transition="in" filter="fade">
                                      <p:cBhvr>
                                        <p:cTn id="18" dur="1000"/>
                                        <p:tgtEl>
                                          <p:spTgt spid="28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7"/>
                                        </p:tgtEl>
                                        <p:attrNameLst>
                                          <p:attrName>style.visibility</p:attrName>
                                        </p:attrNameLst>
                                      </p:cBhvr>
                                      <p:to>
                                        <p:strVal val="visible"/>
                                      </p:to>
                                    </p:set>
                                    <p:animEffect transition="in" filter="fade">
                                      <p:cBhvr>
                                        <p:cTn id="23" dur="1000"/>
                                        <p:tgtEl>
                                          <p:spTgt spid="28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8"/>
                                        </p:tgtEl>
                                        <p:attrNameLst>
                                          <p:attrName>style.visibility</p:attrName>
                                        </p:attrNameLst>
                                      </p:cBhvr>
                                      <p:to>
                                        <p:strVal val="visible"/>
                                      </p:to>
                                    </p:set>
                                    <p:animEffect transition="in" filter="fade">
                                      <p:cBhvr>
                                        <p:cTn id="28" dur="1000"/>
                                        <p:tgtEl>
                                          <p:spTgt spid="28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9"/>
                                        </p:tgtEl>
                                        <p:attrNameLst>
                                          <p:attrName>style.visibility</p:attrName>
                                        </p:attrNameLst>
                                      </p:cBhvr>
                                      <p:to>
                                        <p:strVal val="visible"/>
                                      </p:to>
                                    </p:set>
                                    <p:animEffect transition="in" filter="fade">
                                      <p:cBhvr>
                                        <p:cTn id="33" dur="1000"/>
                                        <p:tgtEl>
                                          <p:spTgt spid="28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0"/>
                                        </p:tgtEl>
                                        <p:attrNameLst>
                                          <p:attrName>style.visibility</p:attrName>
                                        </p:attrNameLst>
                                      </p:cBhvr>
                                      <p:to>
                                        <p:strVal val="visible"/>
                                      </p:to>
                                    </p:set>
                                    <p:animEffect transition="in" filter="fade">
                                      <p:cBhvr>
                                        <p:cTn id="38" dur="1000"/>
                                        <p:tgtEl>
                                          <p:spTgt spid="29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91"/>
                                        </p:tgtEl>
                                        <p:attrNameLst>
                                          <p:attrName>style.visibility</p:attrName>
                                        </p:attrNameLst>
                                      </p:cBhvr>
                                      <p:to>
                                        <p:strVal val="visible"/>
                                      </p:to>
                                    </p:set>
                                    <p:animEffect transition="in" filter="fade">
                                      <p:cBhvr>
                                        <p:cTn id="43" dur="1000"/>
                                        <p:tgtEl>
                                          <p:spTgt spid="291"/>
                                        </p:tgtEl>
                                      </p:cBhvr>
                                    </p:animEffect>
                                  </p:childTnLst>
                                </p:cTn>
                              </p:par>
                              <p:par>
                                <p:cTn id="44" presetID="10" presetClass="entr" presetSubtype="0" fill="hold" nodeType="withEffect">
                                  <p:stCondLst>
                                    <p:cond delay="0"/>
                                  </p:stCondLst>
                                  <p:childTnLst>
                                    <p:set>
                                      <p:cBhvr>
                                        <p:cTn id="45" dur="1" fill="hold">
                                          <p:stCondLst>
                                            <p:cond delay="0"/>
                                          </p:stCondLst>
                                        </p:cTn>
                                        <p:tgtEl>
                                          <p:spTgt spid="294"/>
                                        </p:tgtEl>
                                        <p:attrNameLst>
                                          <p:attrName>style.visibility</p:attrName>
                                        </p:attrNameLst>
                                      </p:cBhvr>
                                      <p:to>
                                        <p:strVal val="visible"/>
                                      </p:to>
                                    </p:set>
                                    <p:animEffect transition="in" filter="fade">
                                      <p:cBhvr>
                                        <p:cTn id="46" dur="1000"/>
                                        <p:tgtEl>
                                          <p:spTgt spid="29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2"/>
                                        </p:tgtEl>
                                        <p:attrNameLst>
                                          <p:attrName>style.visibility</p:attrName>
                                        </p:attrNameLst>
                                      </p:cBhvr>
                                      <p:to>
                                        <p:strVal val="visible"/>
                                      </p:to>
                                    </p:set>
                                    <p:animEffect transition="in" filter="fade">
                                      <p:cBhvr>
                                        <p:cTn id="51" dur="1000"/>
                                        <p:tgtEl>
                                          <p:spTgt spid="29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93"/>
                                        </p:tgtEl>
                                        <p:attrNameLst>
                                          <p:attrName>style.visibility</p:attrName>
                                        </p:attrNameLst>
                                      </p:cBhvr>
                                      <p:to>
                                        <p:strVal val="visible"/>
                                      </p:to>
                                    </p:set>
                                    <p:animEffect transition="in" filter="fade">
                                      <p:cBhvr>
                                        <p:cTn id="56"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Utilizing Memory Hierarchy</a:t>
            </a:r>
          </a:p>
        </p:txBody>
      </p:sp>
      <p:pic>
        <p:nvPicPr>
          <p:cNvPr id="300" name="Shape 300"/>
          <p:cNvPicPr preferRelativeResize="0"/>
          <p:nvPr/>
        </p:nvPicPr>
        <p:blipFill>
          <a:blip r:embed="rId3">
            <a:alphaModFix/>
          </a:blip>
          <a:stretch>
            <a:fillRect/>
          </a:stretch>
        </p:blipFill>
        <p:spPr>
          <a:xfrm>
            <a:off x="2685425" y="1063228"/>
            <a:ext cx="6251754" cy="3308792"/>
          </a:xfrm>
          <a:prstGeom prst="rect">
            <a:avLst/>
          </a:prstGeom>
          <a:noFill/>
          <a:ln>
            <a:noFill/>
          </a:ln>
        </p:spPr>
      </p:pic>
      <p:sp>
        <p:nvSpPr>
          <p:cNvPr id="301" name="Shape 301"/>
          <p:cNvSpPr/>
          <p:nvPr/>
        </p:nvSpPr>
        <p:spPr>
          <a:xfrm>
            <a:off x="2789850" y="2659721"/>
            <a:ext cx="2563800" cy="394800"/>
          </a:xfrm>
          <a:prstGeom prst="rect">
            <a:avLst/>
          </a:prstGeom>
          <a:noFill/>
          <a:ln w="762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2" name="Shape 302"/>
          <p:cNvSpPr/>
          <p:nvPr/>
        </p:nvSpPr>
        <p:spPr>
          <a:xfrm>
            <a:off x="5905550" y="2659721"/>
            <a:ext cx="2648399" cy="394800"/>
          </a:xfrm>
          <a:prstGeom prst="rect">
            <a:avLst/>
          </a:prstGeom>
          <a:noFill/>
          <a:ln w="762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3" name="Shape 303"/>
          <p:cNvSpPr/>
          <p:nvPr/>
        </p:nvSpPr>
        <p:spPr>
          <a:xfrm>
            <a:off x="2667000" y="3778590"/>
            <a:ext cx="6191699" cy="447600"/>
          </a:xfrm>
          <a:prstGeom prst="rect">
            <a:avLst/>
          </a:prstGeom>
          <a:noFill/>
          <a:ln w="762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4" name="Shape 304"/>
          <p:cNvSpPr txBox="1"/>
          <p:nvPr/>
        </p:nvSpPr>
        <p:spPr>
          <a:xfrm>
            <a:off x="141325" y="2583900"/>
            <a:ext cx="2342100" cy="603000"/>
          </a:xfrm>
          <a:prstGeom prst="rect">
            <a:avLst/>
          </a:prstGeom>
          <a:noFill/>
          <a:ln>
            <a:noFill/>
          </a:ln>
        </p:spPr>
        <p:txBody>
          <a:bodyPr lIns="91425" tIns="91425" rIns="91425" bIns="91425" anchor="t" anchorCtr="0">
            <a:noAutofit/>
          </a:bodyPr>
          <a:lstStyle/>
          <a:p>
            <a:pPr>
              <a:spcBef>
                <a:spcPts val="0"/>
              </a:spcBef>
              <a:buNone/>
            </a:pPr>
            <a:r>
              <a:rPr lang="en" sz="2400">
                <a:solidFill>
                  <a:srgbClr val="FF0000"/>
                </a:solidFill>
              </a:rPr>
              <a:t>several cycles</a:t>
            </a:r>
          </a:p>
        </p:txBody>
      </p:sp>
      <p:sp>
        <p:nvSpPr>
          <p:cNvPr id="305" name="Shape 305"/>
          <p:cNvSpPr txBox="1"/>
          <p:nvPr/>
        </p:nvSpPr>
        <p:spPr>
          <a:xfrm>
            <a:off x="121625" y="3686825"/>
            <a:ext cx="2563800" cy="6030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FF0000"/>
                </a:solidFill>
              </a:rPr>
              <a:t>100+ cycles</a:t>
            </a:r>
          </a:p>
        </p:txBody>
      </p:sp>
      <p:sp>
        <p:nvSpPr>
          <p:cNvPr id="306" name="Shape 306"/>
          <p:cNvSpPr txBox="1"/>
          <p:nvPr/>
        </p:nvSpPr>
        <p:spPr>
          <a:xfrm>
            <a:off x="376275" y="1155775"/>
            <a:ext cx="1593000" cy="1152299"/>
          </a:xfrm>
          <a:prstGeom prst="rect">
            <a:avLst/>
          </a:prstGeom>
          <a:noFill/>
          <a:ln>
            <a:noFill/>
          </a:ln>
        </p:spPr>
        <p:txBody>
          <a:bodyPr lIns="91425" tIns="91425" rIns="91425" bIns="91425" anchor="t" anchorCtr="0">
            <a:noAutofit/>
          </a:bodyPr>
          <a:lstStyle/>
          <a:p>
            <a:pPr rtl="0">
              <a:spcBef>
                <a:spcPts val="0"/>
              </a:spcBef>
              <a:buNone/>
            </a:pPr>
            <a:r>
              <a:rPr lang="en" sz="2400"/>
              <a:t>Memory</a:t>
            </a:r>
          </a:p>
          <a:p>
            <a:pPr rtl="0">
              <a:spcBef>
                <a:spcPts val="0"/>
              </a:spcBef>
              <a:buNone/>
            </a:pPr>
            <a:r>
              <a:rPr lang="en" sz="2400"/>
              <a:t>access</a:t>
            </a:r>
          </a:p>
          <a:p>
            <a:pPr>
              <a:spcBef>
                <a:spcPts val="0"/>
              </a:spcBef>
              <a:buNone/>
            </a:pPr>
            <a:r>
              <a:rPr lang="en" sz="2400"/>
              <a:t>latency</a:t>
            </a:r>
          </a:p>
        </p:txBody>
      </p:sp>
      <p:sp>
        <p:nvSpPr>
          <p:cNvPr id="2" name="Slide Number Placeholder 1"/>
          <p:cNvSpPr>
            <a:spLocks noGrp="1"/>
          </p:cNvSpPr>
          <p:nvPr>
            <p:ph type="sldNum" sz="quarter" idx="11"/>
          </p:nvPr>
        </p:nvSpPr>
        <p:spPr/>
        <p:txBody>
          <a:bodyPr/>
          <a:lstStyle/>
          <a:p>
            <a:fld id="{93A9AFAB-0B4A-894D-9A96-190B87C7197E}" type="slidenum">
              <a:rPr lang="en-US" smtClean="0"/>
              <a:t>37</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000"/>
                                        <p:tgtEl>
                                          <p:spTgt spid="303"/>
                                        </p:tgtEl>
                                      </p:cBhvr>
                                    </p:animEffect>
                                  </p:childTnLst>
                                </p:cTn>
                              </p:par>
                              <p:par>
                                <p:cTn id="8" presetID="10" presetClass="entr" presetSubtype="0" fill="hold" nodeType="withEffect">
                                  <p:stCondLst>
                                    <p:cond delay="0"/>
                                  </p:stCondLst>
                                  <p:childTnLst>
                                    <p:set>
                                      <p:cBhvr>
                                        <p:cTn id="9" dur="1" fill="hold">
                                          <p:stCondLst>
                                            <p:cond delay="0"/>
                                          </p:stCondLst>
                                        </p:cTn>
                                        <p:tgtEl>
                                          <p:spTgt spid="301"/>
                                        </p:tgtEl>
                                        <p:attrNameLst>
                                          <p:attrName>style.visibility</p:attrName>
                                        </p:attrNameLst>
                                      </p:cBhvr>
                                      <p:to>
                                        <p:strVal val="visible"/>
                                      </p:to>
                                    </p:set>
                                    <p:animEffect transition="in" filter="fade">
                                      <p:cBhvr>
                                        <p:cTn id="10" dur="1000"/>
                                        <p:tgtEl>
                                          <p:spTgt spid="301"/>
                                        </p:tgtEl>
                                      </p:cBhvr>
                                    </p:animEffect>
                                  </p:childTnLst>
                                </p:cTn>
                              </p:par>
                              <p:par>
                                <p:cTn id="11" presetID="10" presetClass="entr" presetSubtype="0" fill="hold" nodeType="withEffect">
                                  <p:stCondLst>
                                    <p:cond delay="0"/>
                                  </p:stCondLst>
                                  <p:childTnLst>
                                    <p:set>
                                      <p:cBhvr>
                                        <p:cTn id="12" dur="1" fill="hold">
                                          <p:stCondLst>
                                            <p:cond delay="0"/>
                                          </p:stCondLst>
                                        </p:cTn>
                                        <p:tgtEl>
                                          <p:spTgt spid="302"/>
                                        </p:tgtEl>
                                        <p:attrNameLst>
                                          <p:attrName>style.visibility</p:attrName>
                                        </p:attrNameLst>
                                      </p:cBhvr>
                                      <p:to>
                                        <p:strVal val="visible"/>
                                      </p:to>
                                    </p:set>
                                    <p:animEffect transition="in" filter="fade">
                                      <p:cBhvr>
                                        <p:cTn id="13" dur="1000"/>
                                        <p:tgtEl>
                                          <p:spTgt spid="302"/>
                                        </p:tgtEl>
                                      </p:cBhvr>
                                    </p:animEffect>
                                  </p:childTnLst>
                                </p:cTn>
                              </p:par>
                              <p:par>
                                <p:cTn id="14" presetID="10" presetClass="entr" presetSubtype="0" fill="hold" nodeType="withEffect">
                                  <p:stCondLst>
                                    <p:cond delay="0"/>
                                  </p:stCondLst>
                                  <p:childTnLst>
                                    <p:set>
                                      <p:cBhvr>
                                        <p:cTn id="15" dur="1" fill="hold">
                                          <p:stCondLst>
                                            <p:cond delay="0"/>
                                          </p:stCondLst>
                                        </p:cTn>
                                        <p:tgtEl>
                                          <p:spTgt spid="304"/>
                                        </p:tgtEl>
                                        <p:attrNameLst>
                                          <p:attrName>style.visibility</p:attrName>
                                        </p:attrNameLst>
                                      </p:cBhvr>
                                      <p:to>
                                        <p:strVal val="visible"/>
                                      </p:to>
                                    </p:set>
                                    <p:animEffect transition="in" filter="fade">
                                      <p:cBhvr>
                                        <p:cTn id="16" dur="1000"/>
                                        <p:tgtEl>
                                          <p:spTgt spid="304"/>
                                        </p:tgtEl>
                                      </p:cBhvr>
                                    </p:animEffect>
                                  </p:childTnLst>
                                </p:cTn>
                              </p:par>
                              <p:par>
                                <p:cTn id="17" presetID="10" presetClass="entr" presetSubtype="0" fill="hold" nodeType="withEffect">
                                  <p:stCondLst>
                                    <p:cond delay="0"/>
                                  </p:stCondLst>
                                  <p:childTnLst>
                                    <p:set>
                                      <p:cBhvr>
                                        <p:cTn id="18" dur="1" fill="hold">
                                          <p:stCondLst>
                                            <p:cond delay="0"/>
                                          </p:stCondLst>
                                        </p:cTn>
                                        <p:tgtEl>
                                          <p:spTgt spid="305"/>
                                        </p:tgtEl>
                                        <p:attrNameLst>
                                          <p:attrName>style.visibility</p:attrName>
                                        </p:attrNameLst>
                                      </p:cBhvr>
                                      <p:to>
                                        <p:strVal val="visible"/>
                                      </p:to>
                                    </p:set>
                                    <p:animEffect transition="in" filter="fade">
                                      <p:cBhvr>
                                        <p:cTn id="19" dur="10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p:nvPr/>
        </p:nvSpPr>
        <p:spPr>
          <a:xfrm>
            <a:off x="4067325" y="2971650"/>
            <a:ext cx="3944258" cy="9905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12" name="Shape 312"/>
          <p:cNvSpPr txBox="1"/>
          <p:nvPr/>
        </p:nvSpPr>
        <p:spPr>
          <a:xfrm>
            <a:off x="3710100" y="1123800"/>
            <a:ext cx="5281499" cy="3753000"/>
          </a:xfrm>
          <a:prstGeom prst="rect">
            <a:avLst/>
          </a:prstGeom>
          <a:noFill/>
          <a:ln>
            <a:noFill/>
          </a:ln>
        </p:spPr>
        <p:txBody>
          <a:bodyPr lIns="91425" tIns="91425" rIns="91425" bIns="91425" anchor="t" anchorCtr="0">
            <a:noAutofit/>
          </a:bodyPr>
          <a:lstStyle/>
          <a:p>
            <a:pPr lvl="0" rtl="0">
              <a:spcBef>
                <a:spcPts val="600"/>
              </a:spcBef>
              <a:buNone/>
            </a:pPr>
            <a:r>
              <a:rPr lang="en" sz="2400" dirty="0"/>
              <a:t>kernelF</a:t>
            </a:r>
            <a:r>
              <a:rPr lang="en" sz="2400" dirty="0">
                <a:solidFill>
                  <a:srgbClr val="38761D"/>
                </a:solidFill>
              </a:rPr>
              <a:t>&lt;&lt;&lt;(1,1),(16,16)&gt;&gt;&gt;</a:t>
            </a:r>
            <a:r>
              <a:rPr lang="en" sz="2400" dirty="0"/>
              <a:t>(A);</a:t>
            </a:r>
          </a:p>
          <a:p>
            <a:pPr lvl="0" rtl="0">
              <a:spcBef>
                <a:spcPts val="600"/>
              </a:spcBef>
              <a:buNone/>
            </a:pPr>
            <a:r>
              <a:rPr lang="en" sz="2400" dirty="0"/>
              <a:t>__device__    kernelF(A){</a:t>
            </a:r>
          </a:p>
          <a:p>
            <a:pPr lvl="0" rtl="0">
              <a:spcBef>
                <a:spcPts val="600"/>
              </a:spcBef>
              <a:buNone/>
            </a:pPr>
            <a:r>
              <a:rPr lang="en" sz="2400" dirty="0"/>
              <a:t>    i = threadIdx.y;</a:t>
            </a:r>
          </a:p>
          <a:p>
            <a:pPr lvl="0" rtl="0">
              <a:spcBef>
                <a:spcPts val="600"/>
              </a:spcBef>
              <a:buNone/>
            </a:pPr>
            <a:r>
              <a:rPr lang="en" sz="2400" dirty="0"/>
              <a:t>    j = threadIdx.x;</a:t>
            </a:r>
          </a:p>
          <a:p>
            <a:pPr lvl="0" rtl="0">
              <a:spcBef>
                <a:spcPts val="600"/>
              </a:spcBef>
              <a:buNone/>
            </a:pPr>
            <a:r>
              <a:rPr lang="en" sz="2400" dirty="0"/>
              <a:t>    tmp = (A[i-1][j-1] + A[i-1][j] +</a:t>
            </a:r>
          </a:p>
          <a:p>
            <a:pPr lvl="0" rtl="0">
              <a:spcBef>
                <a:spcPts val="600"/>
              </a:spcBef>
              <a:buNone/>
            </a:pPr>
            <a:r>
              <a:rPr lang="en" sz="2400" dirty="0"/>
              <a:t>               … + A[i+1][i+1] ) / 9;</a:t>
            </a:r>
          </a:p>
          <a:p>
            <a:pPr lvl="0" rtl="0">
              <a:spcBef>
                <a:spcPts val="600"/>
              </a:spcBef>
              <a:buNone/>
            </a:pPr>
            <a:r>
              <a:rPr lang="en" sz="2400" dirty="0"/>
              <a:t>	A[i][j] = tmp;</a:t>
            </a:r>
          </a:p>
          <a:p>
            <a:pPr lvl="0" rtl="0">
              <a:spcBef>
                <a:spcPts val="600"/>
              </a:spcBef>
              <a:buNone/>
            </a:pPr>
            <a:r>
              <a:rPr lang="en" sz="2400" dirty="0"/>
              <a:t>}</a:t>
            </a:r>
          </a:p>
          <a:p>
            <a:pPr lvl="0" rtl="0">
              <a:spcBef>
                <a:spcPts val="0"/>
              </a:spcBef>
              <a:buNone/>
            </a:pPr>
            <a:endParaRPr sz="2400" dirty="0"/>
          </a:p>
        </p:txBody>
      </p:sp>
      <p:sp>
        <p:nvSpPr>
          <p:cNvPr id="313" name="Shape 31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Example: Average Filters</a:t>
            </a:r>
          </a:p>
        </p:txBody>
      </p:sp>
      <p:sp>
        <p:nvSpPr>
          <p:cNvPr id="314" name="Shape 314"/>
          <p:cNvSpPr txBox="1">
            <a:spLocks noGrp="1"/>
          </p:cNvSpPr>
          <p:nvPr>
            <p:ph type="body" idx="1"/>
          </p:nvPr>
        </p:nvSpPr>
        <p:spPr>
          <a:xfrm>
            <a:off x="457200" y="1200150"/>
            <a:ext cx="3170099" cy="1312200"/>
          </a:xfrm>
          <a:prstGeom prst="rect">
            <a:avLst/>
          </a:prstGeom>
        </p:spPr>
        <p:txBody>
          <a:bodyPr lIns="91425" tIns="91425" rIns="91425" bIns="91425" anchor="t" anchorCtr="0">
            <a:noAutofit/>
          </a:bodyPr>
          <a:lstStyle/>
          <a:p>
            <a:pPr lvl="0" rtl="0">
              <a:spcBef>
                <a:spcPts val="0"/>
              </a:spcBef>
              <a:buNone/>
            </a:pPr>
            <a:r>
              <a:rPr lang="en" sz="2400"/>
              <a:t>Average over a</a:t>
            </a:r>
          </a:p>
          <a:p>
            <a:pPr lvl="0" rtl="0">
              <a:spcBef>
                <a:spcPts val="0"/>
              </a:spcBef>
              <a:buNone/>
            </a:pPr>
            <a:r>
              <a:rPr lang="en" sz="2400"/>
              <a:t>3x3 window for</a:t>
            </a:r>
          </a:p>
          <a:p>
            <a:pPr lvl="0" rtl="0">
              <a:spcBef>
                <a:spcPts val="0"/>
              </a:spcBef>
              <a:buNone/>
            </a:pPr>
            <a:r>
              <a:rPr lang="en" sz="2400"/>
              <a:t>a 16x16 array</a:t>
            </a:r>
          </a:p>
        </p:txBody>
      </p:sp>
      <p:pic>
        <p:nvPicPr>
          <p:cNvPr id="315" name="Shape 315"/>
          <p:cNvPicPr preferRelativeResize="0"/>
          <p:nvPr/>
        </p:nvPicPr>
        <p:blipFill>
          <a:blip r:embed="rId3">
            <a:alphaModFix/>
          </a:blip>
          <a:stretch>
            <a:fillRect/>
          </a:stretch>
        </p:blipFill>
        <p:spPr>
          <a:xfrm>
            <a:off x="826214" y="2885122"/>
            <a:ext cx="1534477" cy="1534477"/>
          </a:xfrm>
          <a:prstGeom prst="rect">
            <a:avLst/>
          </a:prstGeom>
          <a:noFill/>
          <a:ln>
            <a:noFill/>
          </a:ln>
        </p:spPr>
      </p:pic>
      <p:sp>
        <p:nvSpPr>
          <p:cNvPr id="316" name="Shape 316"/>
          <p:cNvSpPr txBox="1"/>
          <p:nvPr/>
        </p:nvSpPr>
        <p:spPr>
          <a:xfrm>
            <a:off x="5870225" y="4163327"/>
            <a:ext cx="3273900" cy="884923"/>
          </a:xfrm>
          <a:prstGeom prst="rect">
            <a:avLst/>
          </a:prstGeom>
          <a:noFill/>
          <a:ln>
            <a:noFill/>
          </a:ln>
        </p:spPr>
        <p:txBody>
          <a:bodyPr lIns="91425" tIns="91425" rIns="91425" bIns="91425" anchor="t" anchorCtr="0">
            <a:noAutofit/>
          </a:bodyPr>
          <a:lstStyle/>
          <a:p>
            <a:pPr rtl="0">
              <a:spcBef>
                <a:spcPts val="0"/>
              </a:spcBef>
              <a:buNone/>
            </a:pPr>
            <a:r>
              <a:rPr lang="en" sz="1800" dirty="0">
                <a:solidFill>
                  <a:srgbClr val="980000"/>
                </a:solidFill>
              </a:rPr>
              <a:t>Each thread loads 9 elements </a:t>
            </a:r>
          </a:p>
          <a:p>
            <a:pPr rtl="0">
              <a:spcBef>
                <a:spcPts val="0"/>
              </a:spcBef>
              <a:buNone/>
            </a:pPr>
            <a:r>
              <a:rPr lang="en" sz="1800" dirty="0">
                <a:solidFill>
                  <a:srgbClr val="980000"/>
                </a:solidFill>
              </a:rPr>
              <a:t>from global memory.</a:t>
            </a:r>
          </a:p>
          <a:p>
            <a:pPr>
              <a:spcBef>
                <a:spcPts val="0"/>
              </a:spcBef>
              <a:buNone/>
            </a:pPr>
            <a:r>
              <a:rPr lang="en" sz="1800" dirty="0">
                <a:solidFill>
                  <a:srgbClr val="980000"/>
                </a:solidFill>
              </a:rPr>
              <a:t>It takes hundreds of cycles.</a:t>
            </a:r>
          </a:p>
        </p:txBody>
      </p:sp>
      <p:sp>
        <p:nvSpPr>
          <p:cNvPr id="2" name="Slide Number Placeholder 1"/>
          <p:cNvSpPr>
            <a:spLocks noGrp="1"/>
          </p:cNvSpPr>
          <p:nvPr>
            <p:ph type="sldNum" sz="quarter" idx="11"/>
          </p:nvPr>
        </p:nvSpPr>
        <p:spPr/>
        <p:txBody>
          <a:bodyPr/>
          <a:lstStyle/>
          <a:p>
            <a:fld id="{93A9AFAB-0B4A-894D-9A96-190B87C7197E}" type="slidenum">
              <a:rPr lang="en-US" smtClean="0"/>
              <a:t>38</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1000"/>
                                        <p:tgtEl>
                                          <p:spTgt spid="3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1"/>
                                        </p:tgtEl>
                                        <p:attrNameLst>
                                          <p:attrName>style.visibility</p:attrName>
                                        </p:attrNameLst>
                                      </p:cBhvr>
                                      <p:to>
                                        <p:strVal val="visible"/>
                                      </p:to>
                                    </p:set>
                                    <p:animEffect transition="in" filter="fade">
                                      <p:cBhvr>
                                        <p:cTn id="12" dur="1000"/>
                                        <p:tgtEl>
                                          <p:spTgt spid="311"/>
                                        </p:tgtEl>
                                      </p:cBhvr>
                                    </p:animEffect>
                                  </p:childTnLst>
                                </p:cTn>
                              </p:par>
                              <p:par>
                                <p:cTn id="13" presetID="10" presetClass="entr" presetSubtype="0" fill="hold" nodeType="withEffect">
                                  <p:stCondLst>
                                    <p:cond delay="0"/>
                                  </p:stCondLst>
                                  <p:childTnLst>
                                    <p:set>
                                      <p:cBhvr>
                                        <p:cTn id="14" dur="1" fill="hold">
                                          <p:stCondLst>
                                            <p:cond delay="0"/>
                                          </p:stCondLst>
                                        </p:cTn>
                                        <p:tgtEl>
                                          <p:spTgt spid="316"/>
                                        </p:tgtEl>
                                        <p:attrNameLst>
                                          <p:attrName>style.visibility</p:attrName>
                                        </p:attrNameLst>
                                      </p:cBhvr>
                                      <p:to>
                                        <p:strVal val="visible"/>
                                      </p:to>
                                    </p:set>
                                    <p:animEffect transition="in" filter="fade">
                                      <p:cBhvr>
                                        <p:cTn id="15"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Utilizing the Shared Memory</a:t>
            </a:r>
          </a:p>
        </p:txBody>
      </p:sp>
      <p:pic>
        <p:nvPicPr>
          <p:cNvPr id="322" name="Shape 322"/>
          <p:cNvPicPr preferRelativeResize="0"/>
          <p:nvPr/>
        </p:nvPicPr>
        <p:blipFill>
          <a:blip r:embed="rId3">
            <a:alphaModFix/>
          </a:blip>
          <a:stretch>
            <a:fillRect/>
          </a:stretch>
        </p:blipFill>
        <p:spPr>
          <a:xfrm>
            <a:off x="827722" y="2895600"/>
            <a:ext cx="1534477" cy="1534477"/>
          </a:xfrm>
          <a:prstGeom prst="rect">
            <a:avLst/>
          </a:prstGeom>
          <a:noFill/>
          <a:ln>
            <a:noFill/>
          </a:ln>
        </p:spPr>
      </p:pic>
      <p:sp>
        <p:nvSpPr>
          <p:cNvPr id="323" name="Shape 323"/>
          <p:cNvSpPr txBox="1"/>
          <p:nvPr/>
        </p:nvSpPr>
        <p:spPr>
          <a:xfrm>
            <a:off x="3276600" y="1066800"/>
            <a:ext cx="5867400" cy="3963900"/>
          </a:xfrm>
          <a:prstGeom prst="rect">
            <a:avLst/>
          </a:prstGeom>
          <a:noFill/>
          <a:ln>
            <a:noFill/>
          </a:ln>
        </p:spPr>
        <p:txBody>
          <a:bodyPr lIns="91425" tIns="91425" rIns="91425" bIns="91425" anchor="t" anchorCtr="0">
            <a:noAutofit/>
          </a:bodyPr>
          <a:lstStyle/>
          <a:p>
            <a:pPr lvl="0" rtl="0">
              <a:spcBef>
                <a:spcPts val="600"/>
              </a:spcBef>
              <a:buNone/>
            </a:pPr>
            <a:r>
              <a:rPr lang="en" sz="2400"/>
              <a:t>kernelF</a:t>
            </a:r>
            <a:r>
              <a:rPr lang="en" sz="2400">
                <a:solidFill>
                  <a:srgbClr val="38761D"/>
                </a:solidFill>
              </a:rPr>
              <a:t>&lt;&lt;&lt;(1,1),(16,16)&gt;&gt;&gt;</a:t>
            </a:r>
            <a:r>
              <a:rPr lang="en" sz="2400"/>
              <a:t>(A);</a:t>
            </a:r>
          </a:p>
          <a:p>
            <a:pPr lvl="0" rtl="0">
              <a:spcBef>
                <a:spcPts val="600"/>
              </a:spcBef>
              <a:buNone/>
            </a:pPr>
            <a:r>
              <a:rPr lang="en" sz="2400"/>
              <a:t>__device__    kernelF(A){</a:t>
            </a:r>
          </a:p>
          <a:p>
            <a:pPr lvl="0" rtl="0">
              <a:spcBef>
                <a:spcPts val="600"/>
              </a:spcBef>
              <a:buNone/>
            </a:pPr>
            <a:r>
              <a:rPr lang="en" sz="2400"/>
              <a:t>    </a:t>
            </a:r>
            <a:r>
              <a:rPr lang="en" sz="2400">
                <a:solidFill>
                  <a:srgbClr val="0000FF"/>
                </a:solidFill>
              </a:rPr>
              <a:t>__shared__ smem[16][16];</a:t>
            </a:r>
          </a:p>
          <a:p>
            <a:pPr lvl="0" rtl="0">
              <a:spcBef>
                <a:spcPts val="600"/>
              </a:spcBef>
              <a:buNone/>
            </a:pPr>
            <a:r>
              <a:rPr lang="en" sz="2400"/>
              <a:t>    i = threadIdx.y;</a:t>
            </a:r>
          </a:p>
          <a:p>
            <a:pPr lvl="0" rtl="0">
              <a:spcBef>
                <a:spcPts val="600"/>
              </a:spcBef>
              <a:buNone/>
            </a:pPr>
            <a:r>
              <a:rPr lang="en" sz="2400"/>
              <a:t>    j = threadIdx.x;</a:t>
            </a:r>
          </a:p>
          <a:p>
            <a:pPr lvl="0" rtl="0">
              <a:spcBef>
                <a:spcPts val="600"/>
              </a:spcBef>
              <a:buNone/>
            </a:pPr>
            <a:r>
              <a:rPr lang="en" sz="2400"/>
              <a:t>    </a:t>
            </a:r>
            <a:r>
              <a:rPr lang="en" sz="2400">
                <a:solidFill>
                  <a:srgbClr val="980000"/>
                </a:solidFill>
              </a:rPr>
              <a:t>smem[i][j] = A[i][j]; // load to smem</a:t>
            </a:r>
          </a:p>
          <a:p>
            <a:pPr lvl="0" rtl="0">
              <a:spcBef>
                <a:spcPts val="600"/>
              </a:spcBef>
              <a:buNone/>
            </a:pPr>
            <a:r>
              <a:rPr lang="en" sz="2400"/>
              <a:t>    A[i][j] = ( smem[i-1][j-1] + smem[i-1][j] +</a:t>
            </a:r>
          </a:p>
          <a:p>
            <a:pPr lvl="0" rtl="0">
              <a:spcBef>
                <a:spcPts val="600"/>
              </a:spcBef>
              <a:buNone/>
            </a:pPr>
            <a:r>
              <a:rPr lang="en" sz="2400"/>
              <a:t>                   … + smem[i+1][i+1] ) / 9;</a:t>
            </a:r>
          </a:p>
          <a:p>
            <a:pPr lvl="0" rtl="0">
              <a:spcBef>
                <a:spcPts val="600"/>
              </a:spcBef>
              <a:buNone/>
            </a:pPr>
            <a:r>
              <a:rPr lang="en" sz="2400"/>
              <a:t>}</a:t>
            </a:r>
          </a:p>
          <a:p>
            <a:pPr lvl="0" rtl="0">
              <a:spcBef>
                <a:spcPts val="0"/>
              </a:spcBef>
              <a:buNone/>
            </a:pPr>
            <a:endParaRPr sz="2400"/>
          </a:p>
        </p:txBody>
      </p:sp>
      <p:sp>
        <p:nvSpPr>
          <p:cNvPr id="324" name="Shape 324"/>
          <p:cNvSpPr txBox="1">
            <a:spLocks noGrp="1"/>
          </p:cNvSpPr>
          <p:nvPr>
            <p:ph type="body" idx="1"/>
          </p:nvPr>
        </p:nvSpPr>
        <p:spPr>
          <a:xfrm>
            <a:off x="457200" y="1200150"/>
            <a:ext cx="3170099" cy="1312200"/>
          </a:xfrm>
          <a:prstGeom prst="rect">
            <a:avLst/>
          </a:prstGeom>
        </p:spPr>
        <p:txBody>
          <a:bodyPr lIns="91425" tIns="91425" rIns="91425" bIns="91425" anchor="t" anchorCtr="0">
            <a:noAutofit/>
          </a:bodyPr>
          <a:lstStyle/>
          <a:p>
            <a:pPr lvl="0" rtl="0">
              <a:spcBef>
                <a:spcPts val="0"/>
              </a:spcBef>
              <a:buNone/>
            </a:pPr>
            <a:r>
              <a:rPr lang="en" sz="2400"/>
              <a:t>Average over a</a:t>
            </a:r>
          </a:p>
          <a:p>
            <a:pPr lvl="0" rtl="0">
              <a:spcBef>
                <a:spcPts val="0"/>
              </a:spcBef>
              <a:buNone/>
            </a:pPr>
            <a:r>
              <a:rPr lang="en" sz="2400"/>
              <a:t>3x3 window for</a:t>
            </a:r>
          </a:p>
          <a:p>
            <a:pPr lvl="0" rtl="0">
              <a:spcBef>
                <a:spcPts val="0"/>
              </a:spcBef>
              <a:buNone/>
            </a:pPr>
            <a:r>
              <a:rPr lang="en" sz="2400"/>
              <a:t>a 16x16 array</a:t>
            </a:r>
          </a:p>
        </p:txBody>
      </p:sp>
      <p:sp>
        <p:nvSpPr>
          <p:cNvPr id="2" name="Slide Number Placeholder 1"/>
          <p:cNvSpPr>
            <a:spLocks noGrp="1"/>
          </p:cNvSpPr>
          <p:nvPr>
            <p:ph type="sldNum" sz="quarter" idx="11"/>
          </p:nvPr>
        </p:nvSpPr>
        <p:spPr/>
        <p:txBody>
          <a:bodyPr/>
          <a:lstStyle/>
          <a:p>
            <a:fld id="{93A9AFAB-0B4A-894D-9A96-190B87C7197E}" type="slidenum">
              <a:rPr lang="en-US" smtClean="0"/>
              <a:t>39</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1000"/>
                                        <p:tgtEl>
                                          <p:spTgt spid="3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324"/>
                                        </p:tgtEl>
                                      </p:cBhvr>
                                    </p:animEffect>
                                    <p:set>
                                      <p:cBhvr>
                                        <p:cTn id="12" dur="1" fill="hold">
                                          <p:stCondLst>
                                            <p:cond delay="1000"/>
                                          </p:stCondLst>
                                        </p:cTn>
                                        <p:tgtEl>
                                          <p:spTgt spid="32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1000"/>
                                        <p:tgtEl>
                                          <p:spTgt spid="322"/>
                                        </p:tgtEl>
                                      </p:cBhvr>
                                    </p:animEffect>
                                    <p:set>
                                      <p:cBhvr>
                                        <p:cTn id="15" dur="1" fill="hold">
                                          <p:stCondLst>
                                            <p:cond delay="1000"/>
                                          </p:stCondLst>
                                        </p:cTn>
                                        <p:tgtEl>
                                          <p:spTgt spid="3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The GPU-CPU Gap (by </a:t>
            </a:r>
            <a:r>
              <a:rPr lang="en">
                <a:solidFill>
                  <a:srgbClr val="3D85C6"/>
                </a:solidFill>
              </a:rPr>
              <a:t>Intel</a:t>
            </a:r>
            <a:r>
              <a:rPr lang="en"/>
              <a:t>)</a:t>
            </a:r>
          </a:p>
        </p:txBody>
      </p:sp>
      <p:pic>
        <p:nvPicPr>
          <p:cNvPr id="46" name="Shape 46"/>
          <p:cNvPicPr preferRelativeResize="0"/>
          <p:nvPr/>
        </p:nvPicPr>
        <p:blipFill>
          <a:blip r:embed="rId3">
            <a:alphaModFix/>
          </a:blip>
          <a:stretch>
            <a:fillRect/>
          </a:stretch>
        </p:blipFill>
        <p:spPr>
          <a:xfrm>
            <a:off x="1681584" y="1473178"/>
            <a:ext cx="5949218" cy="3166274"/>
          </a:xfrm>
          <a:prstGeom prst="rect">
            <a:avLst/>
          </a:prstGeom>
          <a:noFill/>
          <a:ln>
            <a:noFill/>
          </a:ln>
        </p:spPr>
      </p:pic>
      <p:sp>
        <p:nvSpPr>
          <p:cNvPr id="47" name="Shape 47"/>
          <p:cNvSpPr txBox="1"/>
          <p:nvPr/>
        </p:nvSpPr>
        <p:spPr>
          <a:xfrm>
            <a:off x="365875" y="4830806"/>
            <a:ext cx="7938599" cy="229800"/>
          </a:xfrm>
          <a:prstGeom prst="rect">
            <a:avLst/>
          </a:prstGeom>
          <a:noFill/>
          <a:ln>
            <a:noFill/>
          </a:ln>
        </p:spPr>
        <p:txBody>
          <a:bodyPr lIns="91425" tIns="91425" rIns="91425" bIns="91425" anchor="t" anchorCtr="0">
            <a:noAutofit/>
          </a:bodyPr>
          <a:lstStyle/>
          <a:p>
            <a:pPr lvl="0" rtl="0">
              <a:spcBef>
                <a:spcPts val="0"/>
              </a:spcBef>
              <a:buNone/>
            </a:pPr>
            <a:r>
              <a:rPr lang="en" sz="1000"/>
              <a:t>ref: "Debunking the 100X GPU vs. CPU myth", </a:t>
            </a:r>
            <a:r>
              <a:rPr lang="en" sz="1000" u="sng">
                <a:solidFill>
                  <a:schemeClr val="hlink"/>
                </a:solidFill>
                <a:hlinkClick r:id="rId4"/>
              </a:rPr>
              <a:t>http://dx.doi.org/10.1145/1815961.1816021</a:t>
            </a:r>
          </a:p>
        </p:txBody>
      </p:sp>
      <p:sp>
        <p:nvSpPr>
          <p:cNvPr id="2" name="Slide Number Placeholder 1"/>
          <p:cNvSpPr>
            <a:spLocks noGrp="1"/>
          </p:cNvSpPr>
          <p:nvPr>
            <p:ph type="sldNum" sz="quarter" idx="11"/>
          </p:nvPr>
        </p:nvSpPr>
        <p:spPr/>
        <p:txBody>
          <a:bodyPr/>
          <a:lstStyle/>
          <a:p>
            <a:fld id="{93A9AFAB-0B4A-894D-9A96-190B87C7197E}" type="slidenum">
              <a:rPr lang="en-US" smtClean="0"/>
              <a:t>4</a:t>
            </a:fld>
            <a:endParaRPr lang="en-US"/>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p:nvPr/>
        </p:nvSpPr>
        <p:spPr>
          <a:xfrm>
            <a:off x="3200400" y="1092000"/>
            <a:ext cx="5943599" cy="4013400"/>
          </a:xfrm>
          <a:prstGeom prst="rect">
            <a:avLst/>
          </a:prstGeom>
          <a:noFill/>
          <a:ln>
            <a:noFill/>
          </a:ln>
        </p:spPr>
        <p:txBody>
          <a:bodyPr lIns="91425" tIns="91425" rIns="91425" bIns="91425" anchor="t" anchorCtr="0">
            <a:noAutofit/>
          </a:bodyPr>
          <a:lstStyle/>
          <a:p>
            <a:pPr lvl="0" rtl="0">
              <a:spcBef>
                <a:spcPts val="600"/>
              </a:spcBef>
              <a:buNone/>
            </a:pPr>
            <a:r>
              <a:rPr lang="en" sz="2400" dirty="0"/>
              <a:t>kernelF</a:t>
            </a:r>
            <a:r>
              <a:rPr lang="en" sz="2400" dirty="0">
                <a:solidFill>
                  <a:srgbClr val="38761D"/>
                </a:solidFill>
              </a:rPr>
              <a:t>&lt;&lt;&lt;(1,1),(16,16)&gt;&gt;&gt;</a:t>
            </a:r>
            <a:r>
              <a:rPr lang="en" sz="2400" dirty="0"/>
              <a:t>(A);</a:t>
            </a:r>
          </a:p>
          <a:p>
            <a:pPr lvl="0" rtl="0">
              <a:spcBef>
                <a:spcPts val="600"/>
              </a:spcBef>
              <a:buNone/>
            </a:pPr>
            <a:r>
              <a:rPr lang="en" sz="2400" dirty="0"/>
              <a:t>__device__    kernelF(A){</a:t>
            </a:r>
          </a:p>
          <a:p>
            <a:pPr lvl="0" rtl="0">
              <a:spcBef>
                <a:spcPts val="600"/>
              </a:spcBef>
              <a:buNone/>
            </a:pPr>
            <a:r>
              <a:rPr lang="en" sz="2400" dirty="0"/>
              <a:t>    </a:t>
            </a:r>
            <a:r>
              <a:rPr lang="en" sz="2400" dirty="0">
                <a:solidFill>
                  <a:srgbClr val="0000FF"/>
                </a:solidFill>
              </a:rPr>
              <a:t>__shared__ smem[16][16];</a:t>
            </a:r>
          </a:p>
          <a:p>
            <a:pPr lvl="0" rtl="0">
              <a:spcBef>
                <a:spcPts val="600"/>
              </a:spcBef>
              <a:buNone/>
            </a:pPr>
            <a:r>
              <a:rPr lang="en" sz="2400" dirty="0"/>
              <a:t>    i = threadIdx.y;</a:t>
            </a:r>
          </a:p>
          <a:p>
            <a:pPr lvl="0" rtl="0">
              <a:spcBef>
                <a:spcPts val="600"/>
              </a:spcBef>
              <a:buNone/>
            </a:pPr>
            <a:r>
              <a:rPr lang="en" sz="2400" dirty="0"/>
              <a:t>    j = threadIdx.x;</a:t>
            </a:r>
          </a:p>
          <a:p>
            <a:pPr lvl="0" rtl="0">
              <a:spcBef>
                <a:spcPts val="600"/>
              </a:spcBef>
              <a:buNone/>
            </a:pPr>
            <a:r>
              <a:rPr lang="en" sz="2400" dirty="0"/>
              <a:t>    </a:t>
            </a:r>
            <a:r>
              <a:rPr lang="en" sz="2400" dirty="0">
                <a:solidFill>
                  <a:srgbClr val="980000"/>
                </a:solidFill>
              </a:rPr>
              <a:t>smem[i][j] = A[i][j]; // load to smem</a:t>
            </a:r>
          </a:p>
          <a:p>
            <a:pPr lvl="0" rtl="0">
              <a:spcBef>
                <a:spcPts val="600"/>
              </a:spcBef>
              <a:buNone/>
            </a:pPr>
            <a:r>
              <a:rPr lang="en" sz="2400" dirty="0"/>
              <a:t>    A[i][j] = ( smem[i-1][j-1] + smem[i-1][j] +</a:t>
            </a:r>
          </a:p>
          <a:p>
            <a:pPr lvl="0" rtl="0">
              <a:spcBef>
                <a:spcPts val="600"/>
              </a:spcBef>
              <a:buNone/>
            </a:pPr>
            <a:r>
              <a:rPr lang="en" sz="2400" dirty="0"/>
              <a:t>                   … + smem[i+1][i+1] ) / 9;</a:t>
            </a:r>
          </a:p>
          <a:p>
            <a:pPr lvl="0" rtl="0">
              <a:spcBef>
                <a:spcPts val="600"/>
              </a:spcBef>
              <a:buNone/>
            </a:pPr>
            <a:r>
              <a:rPr lang="en" sz="2400" dirty="0"/>
              <a:t>}</a:t>
            </a:r>
          </a:p>
        </p:txBody>
      </p:sp>
      <p:pic>
        <p:nvPicPr>
          <p:cNvPr id="330" name="Shape 330"/>
          <p:cNvPicPr preferRelativeResize="0"/>
          <p:nvPr/>
        </p:nvPicPr>
        <p:blipFill>
          <a:blip r:embed="rId3">
            <a:alphaModFix/>
          </a:blip>
          <a:stretch>
            <a:fillRect/>
          </a:stretch>
        </p:blipFill>
        <p:spPr>
          <a:xfrm>
            <a:off x="0" y="1421045"/>
            <a:ext cx="2867468" cy="3581398"/>
          </a:xfrm>
          <a:prstGeom prst="rect">
            <a:avLst/>
          </a:prstGeom>
          <a:noFill/>
          <a:ln>
            <a:noFill/>
          </a:ln>
        </p:spPr>
      </p:pic>
      <p:sp>
        <p:nvSpPr>
          <p:cNvPr id="331" name="Shape 33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Utilizing the Shared Memory</a:t>
            </a:r>
          </a:p>
        </p:txBody>
      </p:sp>
      <p:sp>
        <p:nvSpPr>
          <p:cNvPr id="332" name="Shape 332"/>
          <p:cNvSpPr/>
          <p:nvPr/>
        </p:nvSpPr>
        <p:spPr>
          <a:xfrm>
            <a:off x="3581400" y="2090719"/>
            <a:ext cx="3854999" cy="426000"/>
          </a:xfrm>
          <a:prstGeom prst="rect">
            <a:avLst/>
          </a:prstGeom>
          <a:noFill/>
          <a:ln w="19050" cap="flat">
            <a:solidFill>
              <a:srgbClr val="0000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33" name="Shape 333"/>
          <p:cNvSpPr/>
          <p:nvPr/>
        </p:nvSpPr>
        <p:spPr>
          <a:xfrm>
            <a:off x="3581400" y="3480900"/>
            <a:ext cx="4756199" cy="329100"/>
          </a:xfrm>
          <a:prstGeom prst="rect">
            <a:avLst/>
          </a:prstGeom>
          <a:noFill/>
          <a:ln w="19050" cap="flat">
            <a:solidFill>
              <a:srgbClr val="98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334" name="Shape 334"/>
          <p:cNvPicPr preferRelativeResize="0"/>
          <p:nvPr/>
        </p:nvPicPr>
        <p:blipFill>
          <a:blip r:embed="rId4">
            <a:alphaModFix/>
          </a:blip>
          <a:stretch>
            <a:fillRect/>
          </a:stretch>
        </p:blipFill>
        <p:spPr>
          <a:xfrm>
            <a:off x="84675" y="3963843"/>
            <a:ext cx="936476" cy="936476"/>
          </a:xfrm>
          <a:prstGeom prst="rect">
            <a:avLst/>
          </a:prstGeom>
          <a:noFill/>
          <a:ln>
            <a:noFill/>
          </a:ln>
        </p:spPr>
      </p:pic>
      <p:sp>
        <p:nvSpPr>
          <p:cNvPr id="335" name="Shape 335"/>
          <p:cNvSpPr/>
          <p:nvPr/>
        </p:nvSpPr>
        <p:spPr>
          <a:xfrm>
            <a:off x="210600" y="2438400"/>
            <a:ext cx="932399" cy="914400"/>
          </a:xfrm>
          <a:prstGeom prst="rect">
            <a:avLst/>
          </a:prstGeom>
          <a:solidFill>
            <a:srgbClr val="0000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336" name="Shape 336"/>
          <p:cNvPicPr preferRelativeResize="0"/>
          <p:nvPr/>
        </p:nvPicPr>
        <p:blipFill>
          <a:blip r:embed="rId4">
            <a:alphaModFix/>
          </a:blip>
          <a:stretch>
            <a:fillRect/>
          </a:stretch>
        </p:blipFill>
        <p:spPr>
          <a:xfrm>
            <a:off x="219525" y="2406431"/>
            <a:ext cx="936476" cy="936476"/>
          </a:xfrm>
          <a:prstGeom prst="rect">
            <a:avLst/>
          </a:prstGeom>
          <a:noFill/>
          <a:ln>
            <a:noFill/>
          </a:ln>
        </p:spPr>
      </p:pic>
      <p:sp>
        <p:nvSpPr>
          <p:cNvPr id="337" name="Shape 337"/>
          <p:cNvSpPr txBox="1"/>
          <p:nvPr/>
        </p:nvSpPr>
        <p:spPr>
          <a:xfrm>
            <a:off x="7494000" y="1524000"/>
            <a:ext cx="1421400" cy="1172699"/>
          </a:xfrm>
          <a:prstGeom prst="rect">
            <a:avLst/>
          </a:prstGeom>
          <a:noFill/>
          <a:ln>
            <a:noFill/>
          </a:ln>
        </p:spPr>
        <p:txBody>
          <a:bodyPr lIns="91425" tIns="91425" rIns="91425" bIns="91425" anchor="t" anchorCtr="0">
            <a:noAutofit/>
          </a:bodyPr>
          <a:lstStyle/>
          <a:p>
            <a:pPr rtl="0">
              <a:spcBef>
                <a:spcPts val="0"/>
              </a:spcBef>
              <a:buNone/>
            </a:pPr>
            <a:r>
              <a:rPr lang="en" sz="2400">
                <a:solidFill>
                  <a:srgbClr val="0000FF"/>
                </a:solidFill>
              </a:rPr>
              <a:t>allocate</a:t>
            </a:r>
          </a:p>
          <a:p>
            <a:pPr rtl="0">
              <a:spcBef>
                <a:spcPts val="0"/>
              </a:spcBef>
              <a:buNone/>
            </a:pPr>
            <a:r>
              <a:rPr lang="en" sz="2400">
                <a:solidFill>
                  <a:srgbClr val="0000FF"/>
                </a:solidFill>
              </a:rPr>
              <a:t>shared</a:t>
            </a:r>
          </a:p>
          <a:p>
            <a:pPr lvl="0" rtl="0">
              <a:spcBef>
                <a:spcPts val="0"/>
              </a:spcBef>
              <a:buNone/>
            </a:pPr>
            <a:r>
              <a:rPr lang="en" sz="2400">
                <a:solidFill>
                  <a:srgbClr val="0000FF"/>
                </a:solidFill>
              </a:rPr>
              <a:t>mem</a:t>
            </a:r>
          </a:p>
        </p:txBody>
      </p:sp>
      <p:sp>
        <p:nvSpPr>
          <p:cNvPr id="338" name="Shape 338"/>
          <p:cNvSpPr txBox="1"/>
          <p:nvPr/>
        </p:nvSpPr>
        <p:spPr>
          <a:xfrm>
            <a:off x="5736975" y="2772450"/>
            <a:ext cx="3319200" cy="632699"/>
          </a:xfrm>
          <a:prstGeom prst="rect">
            <a:avLst/>
          </a:prstGeom>
          <a:noFill/>
          <a:ln>
            <a:noFill/>
          </a:ln>
        </p:spPr>
        <p:txBody>
          <a:bodyPr lIns="91425" tIns="91425" rIns="91425" bIns="91425" anchor="t" anchorCtr="0">
            <a:noAutofit/>
          </a:bodyPr>
          <a:lstStyle/>
          <a:p>
            <a:pPr>
              <a:spcBef>
                <a:spcPts val="0"/>
              </a:spcBef>
              <a:buNone/>
            </a:pPr>
            <a:r>
              <a:rPr lang="en" sz="1800">
                <a:solidFill>
                  <a:srgbClr val="980000"/>
                </a:solidFill>
              </a:rPr>
              <a:t>Each thread loads one element from global memory.</a:t>
            </a:r>
          </a:p>
        </p:txBody>
      </p:sp>
      <p:sp>
        <p:nvSpPr>
          <p:cNvPr id="2" name="Slide Number Placeholder 1"/>
          <p:cNvSpPr>
            <a:spLocks noGrp="1"/>
          </p:cNvSpPr>
          <p:nvPr>
            <p:ph type="sldNum" sz="quarter" idx="11"/>
          </p:nvPr>
        </p:nvSpPr>
        <p:spPr/>
        <p:txBody>
          <a:bodyPr/>
          <a:lstStyle/>
          <a:p>
            <a:fld id="{93A9AFAB-0B4A-894D-9A96-190B87C7197E}" type="slidenum">
              <a:rPr lang="en-US" smtClean="0"/>
              <a:t>40</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1000"/>
                                        <p:tgtEl>
                                          <p:spTgt spid="332"/>
                                        </p:tgtEl>
                                      </p:cBhvr>
                                    </p:animEffect>
                                  </p:childTnLst>
                                </p:cTn>
                              </p:par>
                              <p:par>
                                <p:cTn id="8" presetID="10" presetClass="entr" presetSubtype="0" fill="hold" nodeType="withEffect">
                                  <p:stCondLst>
                                    <p:cond delay="0"/>
                                  </p:stCondLst>
                                  <p:childTnLst>
                                    <p:set>
                                      <p:cBhvr>
                                        <p:cTn id="9" dur="1" fill="hold">
                                          <p:stCondLst>
                                            <p:cond delay="0"/>
                                          </p:stCondLst>
                                        </p:cTn>
                                        <p:tgtEl>
                                          <p:spTgt spid="337"/>
                                        </p:tgtEl>
                                        <p:attrNameLst>
                                          <p:attrName>style.visibility</p:attrName>
                                        </p:attrNameLst>
                                      </p:cBhvr>
                                      <p:to>
                                        <p:strVal val="visible"/>
                                      </p:to>
                                    </p:set>
                                    <p:animEffect transition="in" filter="fade">
                                      <p:cBhvr>
                                        <p:cTn id="10" dur="1000"/>
                                        <p:tgtEl>
                                          <p:spTgt spid="337"/>
                                        </p:tgtEl>
                                      </p:cBhvr>
                                    </p:animEffect>
                                  </p:childTnLst>
                                </p:cTn>
                              </p:par>
                              <p:par>
                                <p:cTn id="11" presetID="10" presetClass="entr" presetSubtype="0" fill="hold" nodeType="withEffect">
                                  <p:stCondLst>
                                    <p:cond delay="0"/>
                                  </p:stCondLst>
                                  <p:childTnLst>
                                    <p:set>
                                      <p:cBhvr>
                                        <p:cTn id="12" dur="1" fill="hold">
                                          <p:stCondLst>
                                            <p:cond delay="0"/>
                                          </p:stCondLst>
                                        </p:cTn>
                                        <p:tgtEl>
                                          <p:spTgt spid="335"/>
                                        </p:tgtEl>
                                        <p:attrNameLst>
                                          <p:attrName>style.visibility</p:attrName>
                                        </p:attrNameLst>
                                      </p:cBhvr>
                                      <p:to>
                                        <p:strVal val="visible"/>
                                      </p:to>
                                    </p:set>
                                    <p:animEffect transition="in" filter="fade">
                                      <p:cBhvr>
                                        <p:cTn id="13" dur="1000"/>
                                        <p:tgtEl>
                                          <p:spTgt spid="3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3"/>
                                        </p:tgtEl>
                                        <p:attrNameLst>
                                          <p:attrName>style.visibility</p:attrName>
                                        </p:attrNameLst>
                                      </p:cBhvr>
                                      <p:to>
                                        <p:strVal val="visible"/>
                                      </p:to>
                                    </p:set>
                                    <p:animEffect transition="in" filter="fade">
                                      <p:cBhvr>
                                        <p:cTn id="18" dur="1000"/>
                                        <p:tgtEl>
                                          <p:spTgt spid="333"/>
                                        </p:tgtEl>
                                      </p:cBhvr>
                                    </p:animEffect>
                                  </p:childTnLst>
                                </p:cTn>
                              </p:par>
                              <p:par>
                                <p:cTn id="19" presetID="10" presetClass="entr" presetSubtype="0" fill="hold" nodeType="withEffect">
                                  <p:stCondLst>
                                    <p:cond delay="0"/>
                                  </p:stCondLst>
                                  <p:childTnLst>
                                    <p:set>
                                      <p:cBhvr>
                                        <p:cTn id="20" dur="1" fill="hold">
                                          <p:stCondLst>
                                            <p:cond delay="0"/>
                                          </p:stCondLst>
                                        </p:cTn>
                                        <p:tgtEl>
                                          <p:spTgt spid="338"/>
                                        </p:tgtEl>
                                        <p:attrNameLst>
                                          <p:attrName>style.visibility</p:attrName>
                                        </p:attrNameLst>
                                      </p:cBhvr>
                                      <p:to>
                                        <p:strVal val="visible"/>
                                      </p:to>
                                    </p:set>
                                    <p:animEffect transition="in" filter="fade">
                                      <p:cBhvr>
                                        <p:cTn id="21" dur="1000"/>
                                        <p:tgtEl>
                                          <p:spTgt spid="338"/>
                                        </p:tgtEl>
                                      </p:cBhvr>
                                    </p:animEffect>
                                  </p:childTnLst>
                                </p:cTn>
                              </p:par>
                            </p:childTnLst>
                          </p:cTn>
                        </p:par>
                        <p:par>
                          <p:cTn id="22" fill="hold">
                            <p:stCondLst>
                              <p:cond delay="1000"/>
                            </p:stCondLst>
                            <p:childTnLst>
                              <p:par>
                                <p:cTn id="23" presetID="10" presetClass="exit" presetSubtype="0" fill="hold" nodeType="afterEffect">
                                  <p:stCondLst>
                                    <p:cond delay="0"/>
                                  </p:stCondLst>
                                  <p:childTnLst>
                                    <p:animEffect transition="out" filter="fade">
                                      <p:cBhvr>
                                        <p:cTn id="24" dur="1000"/>
                                        <p:tgtEl>
                                          <p:spTgt spid="334"/>
                                        </p:tgtEl>
                                      </p:cBhvr>
                                    </p:animEffect>
                                    <p:set>
                                      <p:cBhvr>
                                        <p:cTn id="25" dur="1" fill="hold">
                                          <p:stCondLst>
                                            <p:cond delay="1000"/>
                                          </p:stCondLst>
                                        </p:cTn>
                                        <p:tgtEl>
                                          <p:spTgt spid="334"/>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36"/>
                                        </p:tgtEl>
                                        <p:attrNameLst>
                                          <p:attrName>style.visibility</p:attrName>
                                        </p:attrNameLst>
                                      </p:cBhvr>
                                      <p:to>
                                        <p:strVal val="visible"/>
                                      </p:to>
                                    </p:set>
                                    <p:animEffect transition="in" filter="fade">
                                      <p:cBhvr>
                                        <p:cTn id="28"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However, the Program Is Incorrect</a:t>
            </a:r>
          </a:p>
        </p:txBody>
      </p:sp>
      <p:sp>
        <p:nvSpPr>
          <p:cNvPr id="344" name="Shape 344"/>
          <p:cNvSpPr txBox="1"/>
          <p:nvPr/>
        </p:nvSpPr>
        <p:spPr>
          <a:xfrm>
            <a:off x="3200400" y="1092000"/>
            <a:ext cx="5943599" cy="4013400"/>
          </a:xfrm>
          <a:prstGeom prst="rect">
            <a:avLst/>
          </a:prstGeom>
          <a:noFill/>
          <a:ln>
            <a:noFill/>
          </a:ln>
        </p:spPr>
        <p:txBody>
          <a:bodyPr lIns="91425" tIns="91425" rIns="91425" bIns="91425" anchor="t" anchorCtr="0">
            <a:noAutofit/>
          </a:bodyPr>
          <a:lstStyle/>
          <a:p>
            <a:pPr lvl="0" rtl="0">
              <a:spcBef>
                <a:spcPts val="600"/>
              </a:spcBef>
              <a:buNone/>
            </a:pPr>
            <a:r>
              <a:rPr lang="en" sz="2400"/>
              <a:t>kernelF</a:t>
            </a:r>
            <a:r>
              <a:rPr lang="en" sz="2400">
                <a:solidFill>
                  <a:srgbClr val="38761D"/>
                </a:solidFill>
              </a:rPr>
              <a:t>&lt;&lt;&lt;(1,1),(16,16)&gt;&gt;&gt;</a:t>
            </a:r>
            <a:r>
              <a:rPr lang="en" sz="2400"/>
              <a:t>(A);</a:t>
            </a:r>
          </a:p>
          <a:p>
            <a:pPr lvl="0" rtl="0">
              <a:spcBef>
                <a:spcPts val="600"/>
              </a:spcBef>
              <a:buNone/>
            </a:pPr>
            <a:r>
              <a:rPr lang="en" sz="2400"/>
              <a:t>__device__    kernelF(A){</a:t>
            </a:r>
          </a:p>
          <a:p>
            <a:pPr lvl="0" rtl="0">
              <a:spcBef>
                <a:spcPts val="600"/>
              </a:spcBef>
              <a:buNone/>
            </a:pPr>
            <a:r>
              <a:rPr lang="en" sz="2400"/>
              <a:t>    </a:t>
            </a:r>
            <a:r>
              <a:rPr lang="en" sz="2400">
                <a:solidFill>
                  <a:srgbClr val="0000FF"/>
                </a:solidFill>
              </a:rPr>
              <a:t>__shared__ smem[16][16];</a:t>
            </a:r>
          </a:p>
          <a:p>
            <a:pPr lvl="0" rtl="0">
              <a:spcBef>
                <a:spcPts val="600"/>
              </a:spcBef>
              <a:buNone/>
            </a:pPr>
            <a:r>
              <a:rPr lang="en" sz="2400"/>
              <a:t>    i = threadIdx.y;</a:t>
            </a:r>
          </a:p>
          <a:p>
            <a:pPr lvl="0" rtl="0">
              <a:spcBef>
                <a:spcPts val="600"/>
              </a:spcBef>
              <a:buNone/>
            </a:pPr>
            <a:r>
              <a:rPr lang="en" sz="2400"/>
              <a:t>    j = threadIdx.x;</a:t>
            </a:r>
          </a:p>
          <a:p>
            <a:pPr lvl="0" rtl="0">
              <a:spcBef>
                <a:spcPts val="600"/>
              </a:spcBef>
              <a:buNone/>
            </a:pPr>
            <a:r>
              <a:rPr lang="en" sz="2400"/>
              <a:t>    </a:t>
            </a:r>
            <a:r>
              <a:rPr lang="en" sz="2400">
                <a:solidFill>
                  <a:srgbClr val="980000"/>
                </a:solidFill>
              </a:rPr>
              <a:t>smem[i][j] = A[i][j]; // load to smem</a:t>
            </a:r>
          </a:p>
          <a:p>
            <a:pPr lvl="0" rtl="0">
              <a:spcBef>
                <a:spcPts val="600"/>
              </a:spcBef>
              <a:buNone/>
            </a:pPr>
            <a:r>
              <a:rPr lang="en" sz="2400"/>
              <a:t>    A[i][j] = ( smem[i-1][j-1] + smem[i-1][j] +</a:t>
            </a:r>
          </a:p>
          <a:p>
            <a:pPr lvl="0" rtl="0">
              <a:spcBef>
                <a:spcPts val="600"/>
              </a:spcBef>
              <a:buNone/>
            </a:pPr>
            <a:r>
              <a:rPr lang="en" sz="2400"/>
              <a:t>                   … + smem[i+1][i+1] ) / 9;</a:t>
            </a:r>
          </a:p>
          <a:p>
            <a:pPr lvl="0" rtl="0">
              <a:spcBef>
                <a:spcPts val="600"/>
              </a:spcBef>
              <a:buNone/>
            </a:pPr>
            <a:r>
              <a:rPr lang="en" sz="2400"/>
              <a:t>}</a:t>
            </a:r>
          </a:p>
        </p:txBody>
      </p:sp>
      <p:sp>
        <p:nvSpPr>
          <p:cNvPr id="345" name="Shape 345"/>
          <p:cNvSpPr txBox="1"/>
          <p:nvPr/>
        </p:nvSpPr>
        <p:spPr>
          <a:xfrm>
            <a:off x="642950" y="3254250"/>
            <a:ext cx="1948500" cy="702299"/>
          </a:xfrm>
          <a:prstGeom prst="rect">
            <a:avLst/>
          </a:prstGeom>
          <a:noFill/>
          <a:ln>
            <a:noFill/>
          </a:ln>
        </p:spPr>
        <p:txBody>
          <a:bodyPr lIns="91425" tIns="91425" rIns="91425" bIns="91425" anchor="t" anchorCtr="0">
            <a:noAutofit/>
          </a:bodyPr>
          <a:lstStyle/>
          <a:p>
            <a:pPr>
              <a:spcBef>
                <a:spcPts val="0"/>
              </a:spcBef>
              <a:buNone/>
            </a:pPr>
            <a:r>
              <a:rPr lang="en" sz="3000">
                <a:solidFill>
                  <a:srgbClr val="980000"/>
                </a:solidFill>
              </a:rPr>
              <a:t>Hazards!</a:t>
            </a:r>
          </a:p>
        </p:txBody>
      </p:sp>
      <p:sp>
        <p:nvSpPr>
          <p:cNvPr id="2" name="Slide Number Placeholder 1"/>
          <p:cNvSpPr>
            <a:spLocks noGrp="1"/>
          </p:cNvSpPr>
          <p:nvPr>
            <p:ph type="sldNum" sz="quarter" idx="11"/>
          </p:nvPr>
        </p:nvSpPr>
        <p:spPr/>
        <p:txBody>
          <a:bodyPr/>
          <a:lstStyle/>
          <a:p>
            <a:fld id="{93A9AFAB-0B4A-894D-9A96-190B87C7197E}" type="slidenum">
              <a:rPr lang="en-US" smtClean="0"/>
              <a:t>41</a:t>
            </a:fld>
            <a:endParaRPr lang="en-US"/>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p:nvPr/>
        </p:nvSpPr>
        <p:spPr>
          <a:xfrm>
            <a:off x="3200400" y="1092000"/>
            <a:ext cx="5943599" cy="4013400"/>
          </a:xfrm>
          <a:prstGeom prst="rect">
            <a:avLst/>
          </a:prstGeom>
          <a:noFill/>
          <a:ln>
            <a:noFill/>
          </a:ln>
        </p:spPr>
        <p:txBody>
          <a:bodyPr lIns="91425" tIns="91425" rIns="91425" bIns="91425" anchor="t" anchorCtr="0">
            <a:noAutofit/>
          </a:bodyPr>
          <a:lstStyle/>
          <a:p>
            <a:pPr lvl="0" rtl="0">
              <a:spcBef>
                <a:spcPts val="600"/>
              </a:spcBef>
              <a:buNone/>
            </a:pPr>
            <a:r>
              <a:rPr lang="en" sz="2400"/>
              <a:t>kernelF</a:t>
            </a:r>
            <a:r>
              <a:rPr lang="en" sz="2400">
                <a:solidFill>
                  <a:srgbClr val="38761D"/>
                </a:solidFill>
              </a:rPr>
              <a:t>&lt;&lt;&lt;(1,1),(16,16)&gt;&gt;&gt;</a:t>
            </a:r>
            <a:r>
              <a:rPr lang="en" sz="2400"/>
              <a:t>(A);</a:t>
            </a:r>
          </a:p>
          <a:p>
            <a:pPr lvl="0" rtl="0">
              <a:spcBef>
                <a:spcPts val="600"/>
              </a:spcBef>
              <a:buNone/>
            </a:pPr>
            <a:r>
              <a:rPr lang="en" sz="2400"/>
              <a:t>__device__    kernelF(A){</a:t>
            </a:r>
          </a:p>
          <a:p>
            <a:pPr lvl="0" rtl="0">
              <a:spcBef>
                <a:spcPts val="600"/>
              </a:spcBef>
              <a:buNone/>
            </a:pPr>
            <a:r>
              <a:rPr lang="en" sz="2400"/>
              <a:t>    __shared__ smem[16][16];</a:t>
            </a:r>
          </a:p>
          <a:p>
            <a:pPr lvl="0" rtl="0">
              <a:spcBef>
                <a:spcPts val="600"/>
              </a:spcBef>
              <a:buNone/>
            </a:pPr>
            <a:r>
              <a:rPr lang="en" sz="2400"/>
              <a:t>    i = threadIdx.y;</a:t>
            </a:r>
          </a:p>
          <a:p>
            <a:pPr lvl="0" rtl="0">
              <a:spcBef>
                <a:spcPts val="600"/>
              </a:spcBef>
              <a:buNone/>
            </a:pPr>
            <a:r>
              <a:rPr lang="en" sz="2400"/>
              <a:t>    j = threadIdx.x;</a:t>
            </a:r>
          </a:p>
          <a:p>
            <a:pPr lvl="0" rtl="0">
              <a:spcBef>
                <a:spcPts val="600"/>
              </a:spcBef>
              <a:buNone/>
            </a:pPr>
            <a:r>
              <a:rPr lang="en" sz="2400"/>
              <a:t>    </a:t>
            </a:r>
            <a:r>
              <a:rPr lang="en" sz="2400">
                <a:solidFill>
                  <a:srgbClr val="980000"/>
                </a:solidFill>
              </a:rPr>
              <a:t>smem[i][j] = A[i][j]; // load to smem</a:t>
            </a:r>
          </a:p>
          <a:p>
            <a:pPr lvl="0" rtl="0">
              <a:spcBef>
                <a:spcPts val="600"/>
              </a:spcBef>
              <a:buNone/>
            </a:pPr>
            <a:r>
              <a:rPr lang="en" sz="2400"/>
              <a:t>    A[i][j] = ( smem[i-1][j-1] + smem[i-1][j] +</a:t>
            </a:r>
          </a:p>
          <a:p>
            <a:pPr lvl="0" rtl="0">
              <a:spcBef>
                <a:spcPts val="600"/>
              </a:spcBef>
              <a:buNone/>
            </a:pPr>
            <a:r>
              <a:rPr lang="en" sz="2400"/>
              <a:t>                   … + smem[i+1][i+1] ) / 9;</a:t>
            </a:r>
          </a:p>
          <a:p>
            <a:pPr lvl="0" rtl="0">
              <a:spcBef>
                <a:spcPts val="600"/>
              </a:spcBef>
              <a:buNone/>
            </a:pPr>
            <a:r>
              <a:rPr lang="en" sz="2400"/>
              <a:t>}</a:t>
            </a:r>
          </a:p>
        </p:txBody>
      </p:sp>
      <p:sp>
        <p:nvSpPr>
          <p:cNvPr id="351" name="Shape 35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Let's See What's Wrong</a:t>
            </a:r>
          </a:p>
        </p:txBody>
      </p:sp>
      <p:sp>
        <p:nvSpPr>
          <p:cNvPr id="352" name="Shape 352"/>
          <p:cNvSpPr txBox="1"/>
          <p:nvPr/>
        </p:nvSpPr>
        <p:spPr>
          <a:xfrm>
            <a:off x="570075" y="1180575"/>
            <a:ext cx="2875799" cy="638099"/>
          </a:xfrm>
          <a:prstGeom prst="rect">
            <a:avLst/>
          </a:prstGeom>
          <a:noFill/>
          <a:ln>
            <a:noFill/>
          </a:ln>
        </p:spPr>
        <p:txBody>
          <a:bodyPr lIns="91425" tIns="91425" rIns="91425" bIns="91425" anchor="t" anchorCtr="0">
            <a:noAutofit/>
          </a:bodyPr>
          <a:lstStyle/>
          <a:p>
            <a:pPr lvl="0" rtl="0">
              <a:spcBef>
                <a:spcPts val="0"/>
              </a:spcBef>
              <a:buNone/>
            </a:pPr>
            <a:r>
              <a:rPr lang="en" sz="1800"/>
              <a:t>Assume 256 threads are scheduled on 8 PEs.</a:t>
            </a:r>
          </a:p>
        </p:txBody>
      </p:sp>
      <p:cxnSp>
        <p:nvCxnSpPr>
          <p:cNvPr id="353" name="Shape 353"/>
          <p:cNvCxnSpPr/>
          <p:nvPr/>
        </p:nvCxnSpPr>
        <p:spPr>
          <a:xfrm>
            <a:off x="3583500" y="3429000"/>
            <a:ext cx="4722300" cy="0"/>
          </a:xfrm>
          <a:prstGeom prst="straightConnector1">
            <a:avLst/>
          </a:prstGeom>
          <a:noFill/>
          <a:ln w="76200" cap="flat">
            <a:solidFill>
              <a:srgbClr val="FF0000"/>
            </a:solidFill>
            <a:prstDash val="solid"/>
            <a:round/>
            <a:headEnd type="none" w="lg" len="lg"/>
            <a:tailEnd type="none" w="lg" len="lg"/>
          </a:ln>
        </p:spPr>
      </p:cxnSp>
      <p:sp>
        <p:nvSpPr>
          <p:cNvPr id="354" name="Shape 354"/>
          <p:cNvSpPr txBox="1"/>
          <p:nvPr/>
        </p:nvSpPr>
        <p:spPr>
          <a:xfrm>
            <a:off x="5867400" y="3021300"/>
            <a:ext cx="2586600" cy="2553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0000"/>
                </a:solidFill>
              </a:rPr>
              <a:t>Before load instruction</a:t>
            </a:r>
          </a:p>
        </p:txBody>
      </p:sp>
      <p:pic>
        <p:nvPicPr>
          <p:cNvPr id="355" name="Shape 355"/>
          <p:cNvPicPr preferRelativeResize="0"/>
          <p:nvPr/>
        </p:nvPicPr>
        <p:blipFill>
          <a:blip r:embed="rId3">
            <a:alphaModFix/>
          </a:blip>
          <a:stretch>
            <a:fillRect/>
          </a:stretch>
        </p:blipFill>
        <p:spPr>
          <a:xfrm>
            <a:off x="371561" y="1888682"/>
            <a:ext cx="2454621" cy="2366523"/>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42</a:t>
            </a:fld>
            <a:endParaRPr lang="en-US"/>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p:nvPr/>
        </p:nvSpPr>
        <p:spPr>
          <a:xfrm>
            <a:off x="3200400" y="1092000"/>
            <a:ext cx="5943599" cy="4013400"/>
          </a:xfrm>
          <a:prstGeom prst="rect">
            <a:avLst/>
          </a:prstGeom>
          <a:noFill/>
          <a:ln>
            <a:noFill/>
          </a:ln>
        </p:spPr>
        <p:txBody>
          <a:bodyPr lIns="91425" tIns="91425" rIns="91425" bIns="91425" anchor="t" anchorCtr="0">
            <a:noAutofit/>
          </a:bodyPr>
          <a:lstStyle/>
          <a:p>
            <a:pPr lvl="0" rtl="0">
              <a:spcBef>
                <a:spcPts val="600"/>
              </a:spcBef>
              <a:buNone/>
            </a:pPr>
            <a:r>
              <a:rPr lang="en" sz="2400"/>
              <a:t>kernelF</a:t>
            </a:r>
            <a:r>
              <a:rPr lang="en" sz="2400">
                <a:solidFill>
                  <a:srgbClr val="38761D"/>
                </a:solidFill>
              </a:rPr>
              <a:t>&lt;&lt;&lt;(1,1),(16,16)&gt;&gt;&gt;</a:t>
            </a:r>
            <a:r>
              <a:rPr lang="en" sz="2400"/>
              <a:t>(A);</a:t>
            </a:r>
          </a:p>
          <a:p>
            <a:pPr lvl="0" rtl="0">
              <a:spcBef>
                <a:spcPts val="600"/>
              </a:spcBef>
              <a:buNone/>
            </a:pPr>
            <a:r>
              <a:rPr lang="en" sz="2400"/>
              <a:t>__device__    kernelF(A){</a:t>
            </a:r>
          </a:p>
          <a:p>
            <a:pPr lvl="0" rtl="0">
              <a:spcBef>
                <a:spcPts val="600"/>
              </a:spcBef>
              <a:buNone/>
            </a:pPr>
            <a:r>
              <a:rPr lang="en" sz="2400"/>
              <a:t>    __shared__ smem[16][16];</a:t>
            </a:r>
          </a:p>
          <a:p>
            <a:pPr lvl="0" rtl="0">
              <a:spcBef>
                <a:spcPts val="600"/>
              </a:spcBef>
              <a:buNone/>
            </a:pPr>
            <a:r>
              <a:rPr lang="en" sz="2400"/>
              <a:t>    i = threadIdx.y;</a:t>
            </a:r>
          </a:p>
          <a:p>
            <a:pPr lvl="0" rtl="0">
              <a:spcBef>
                <a:spcPts val="600"/>
              </a:spcBef>
              <a:buNone/>
            </a:pPr>
            <a:r>
              <a:rPr lang="en" sz="2400"/>
              <a:t>    j = threadIdx.x;</a:t>
            </a:r>
          </a:p>
          <a:p>
            <a:pPr lvl="0" rtl="0">
              <a:spcBef>
                <a:spcPts val="600"/>
              </a:spcBef>
              <a:buNone/>
            </a:pPr>
            <a:r>
              <a:rPr lang="en" sz="2400"/>
              <a:t>    </a:t>
            </a:r>
            <a:r>
              <a:rPr lang="en" sz="2400">
                <a:solidFill>
                  <a:srgbClr val="980000"/>
                </a:solidFill>
              </a:rPr>
              <a:t>smem[i][j] = A[i][j]; // load to smem</a:t>
            </a:r>
          </a:p>
          <a:p>
            <a:pPr lvl="0" rtl="0">
              <a:spcBef>
                <a:spcPts val="600"/>
              </a:spcBef>
              <a:buNone/>
            </a:pPr>
            <a:r>
              <a:rPr lang="en" sz="2400"/>
              <a:t>    A[i][j] = ( smem[i-1][j-1] + smem[i-1][j] +</a:t>
            </a:r>
          </a:p>
          <a:p>
            <a:pPr lvl="0" rtl="0">
              <a:spcBef>
                <a:spcPts val="600"/>
              </a:spcBef>
              <a:buNone/>
            </a:pPr>
            <a:r>
              <a:rPr lang="en" sz="2400"/>
              <a:t>                   … + smem[i+1][i+1] ) / 9;</a:t>
            </a:r>
          </a:p>
          <a:p>
            <a:pPr lvl="0" rtl="0">
              <a:spcBef>
                <a:spcPts val="600"/>
              </a:spcBef>
              <a:buNone/>
            </a:pPr>
            <a:r>
              <a:rPr lang="en" sz="2400"/>
              <a:t>}</a:t>
            </a:r>
          </a:p>
        </p:txBody>
      </p:sp>
      <p:sp>
        <p:nvSpPr>
          <p:cNvPr id="361" name="Shape 3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Let's See What's Wrong</a:t>
            </a:r>
          </a:p>
        </p:txBody>
      </p:sp>
      <p:sp>
        <p:nvSpPr>
          <p:cNvPr id="362" name="Shape 362"/>
          <p:cNvSpPr txBox="1"/>
          <p:nvPr/>
        </p:nvSpPr>
        <p:spPr>
          <a:xfrm>
            <a:off x="570075" y="1180575"/>
            <a:ext cx="2875799" cy="638099"/>
          </a:xfrm>
          <a:prstGeom prst="rect">
            <a:avLst/>
          </a:prstGeom>
          <a:noFill/>
          <a:ln>
            <a:noFill/>
          </a:ln>
        </p:spPr>
        <p:txBody>
          <a:bodyPr lIns="91425" tIns="91425" rIns="91425" bIns="91425" anchor="t" anchorCtr="0">
            <a:noAutofit/>
          </a:bodyPr>
          <a:lstStyle/>
          <a:p>
            <a:pPr lvl="0" rtl="0">
              <a:spcBef>
                <a:spcPts val="0"/>
              </a:spcBef>
              <a:buNone/>
            </a:pPr>
            <a:r>
              <a:rPr lang="en" sz="1800"/>
              <a:t>Assume 256 threads are scheduled on 8 PEs.</a:t>
            </a:r>
          </a:p>
        </p:txBody>
      </p:sp>
      <p:sp>
        <p:nvSpPr>
          <p:cNvPr id="363" name="Shape 363"/>
          <p:cNvSpPr txBox="1"/>
          <p:nvPr/>
        </p:nvSpPr>
        <p:spPr>
          <a:xfrm>
            <a:off x="155700" y="4495800"/>
            <a:ext cx="2739899" cy="5232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0000"/>
                </a:solidFill>
              </a:rPr>
              <a:t>Some threads finish the load earlier than others.</a:t>
            </a:r>
          </a:p>
        </p:txBody>
      </p:sp>
      <p:pic>
        <p:nvPicPr>
          <p:cNvPr id="364" name="Shape 364"/>
          <p:cNvPicPr preferRelativeResize="0"/>
          <p:nvPr/>
        </p:nvPicPr>
        <p:blipFill>
          <a:blip r:embed="rId3">
            <a:alphaModFix/>
          </a:blip>
          <a:stretch>
            <a:fillRect/>
          </a:stretch>
        </p:blipFill>
        <p:spPr>
          <a:xfrm>
            <a:off x="378889" y="1895062"/>
            <a:ext cx="2443629" cy="2353763"/>
          </a:xfrm>
          <a:prstGeom prst="rect">
            <a:avLst/>
          </a:prstGeom>
          <a:noFill/>
          <a:ln>
            <a:noFill/>
          </a:ln>
        </p:spPr>
      </p:pic>
      <p:cxnSp>
        <p:nvCxnSpPr>
          <p:cNvPr id="365" name="Shape 365"/>
          <p:cNvCxnSpPr>
            <a:stCxn id="366" idx="0"/>
            <a:endCxn id="366" idx="0"/>
          </p:cNvCxnSpPr>
          <p:nvPr/>
        </p:nvCxnSpPr>
        <p:spPr>
          <a:xfrm rot="10800000" flipH="1">
            <a:off x="638150" y="2667525"/>
            <a:ext cx="1097700" cy="1882500"/>
          </a:xfrm>
          <a:prstGeom prst="straightConnector1">
            <a:avLst/>
          </a:prstGeom>
          <a:noFill/>
          <a:ln w="38100" cap="flat">
            <a:solidFill>
              <a:srgbClr val="FF0000"/>
            </a:solidFill>
            <a:prstDash val="solid"/>
            <a:round/>
            <a:headEnd type="none" w="lg" len="lg"/>
            <a:tailEnd type="triangle" w="lg" len="lg"/>
          </a:ln>
        </p:spPr>
      </p:cxnSp>
      <p:sp>
        <p:nvSpPr>
          <p:cNvPr id="367" name="Shape 367"/>
          <p:cNvSpPr/>
          <p:nvPr/>
        </p:nvSpPr>
        <p:spPr>
          <a:xfrm>
            <a:off x="3566400" y="3429000"/>
            <a:ext cx="4739400" cy="457200"/>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 name="Slide Number Placeholder 1"/>
          <p:cNvSpPr>
            <a:spLocks noGrp="1"/>
          </p:cNvSpPr>
          <p:nvPr>
            <p:ph type="sldNum" sz="quarter" idx="11"/>
          </p:nvPr>
        </p:nvSpPr>
        <p:spPr/>
        <p:txBody>
          <a:bodyPr/>
          <a:lstStyle/>
          <a:p>
            <a:fld id="{93A9AFAB-0B4A-894D-9A96-190B87C7197E}" type="slidenum">
              <a:rPr lang="en-US" smtClean="0"/>
              <a:t>43</a:t>
            </a:fld>
            <a:endParaRPr lang="en-US"/>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3200400" y="1092000"/>
            <a:ext cx="5943599" cy="4013400"/>
          </a:xfrm>
          <a:prstGeom prst="rect">
            <a:avLst/>
          </a:prstGeom>
          <a:noFill/>
          <a:ln>
            <a:noFill/>
          </a:ln>
        </p:spPr>
        <p:txBody>
          <a:bodyPr lIns="91425" tIns="91425" rIns="91425" bIns="91425" anchor="t" anchorCtr="0">
            <a:noAutofit/>
          </a:bodyPr>
          <a:lstStyle/>
          <a:p>
            <a:pPr lvl="0" rtl="0">
              <a:spcBef>
                <a:spcPts val="600"/>
              </a:spcBef>
              <a:buNone/>
            </a:pPr>
            <a:r>
              <a:rPr lang="en" sz="2400"/>
              <a:t>kernelF</a:t>
            </a:r>
            <a:r>
              <a:rPr lang="en" sz="2400">
                <a:solidFill>
                  <a:srgbClr val="38761D"/>
                </a:solidFill>
              </a:rPr>
              <a:t>&lt;&lt;&lt;(1,1),(16,16)&gt;&gt;&gt;</a:t>
            </a:r>
            <a:r>
              <a:rPr lang="en" sz="2400"/>
              <a:t>(A);</a:t>
            </a:r>
          </a:p>
          <a:p>
            <a:pPr lvl="0" rtl="0">
              <a:spcBef>
                <a:spcPts val="600"/>
              </a:spcBef>
              <a:buNone/>
            </a:pPr>
            <a:r>
              <a:rPr lang="en" sz="2400"/>
              <a:t>__device__    kernelF(A){</a:t>
            </a:r>
          </a:p>
          <a:p>
            <a:pPr lvl="0" rtl="0">
              <a:spcBef>
                <a:spcPts val="600"/>
              </a:spcBef>
              <a:buNone/>
            </a:pPr>
            <a:r>
              <a:rPr lang="en" sz="2400"/>
              <a:t>    __shared__ smem[16][16];</a:t>
            </a:r>
          </a:p>
          <a:p>
            <a:pPr lvl="0" rtl="0">
              <a:spcBef>
                <a:spcPts val="600"/>
              </a:spcBef>
              <a:buNone/>
            </a:pPr>
            <a:r>
              <a:rPr lang="en" sz="2400"/>
              <a:t>    i = threadIdx.y;</a:t>
            </a:r>
          </a:p>
          <a:p>
            <a:pPr lvl="0" rtl="0">
              <a:spcBef>
                <a:spcPts val="600"/>
              </a:spcBef>
              <a:buNone/>
            </a:pPr>
            <a:r>
              <a:rPr lang="en" sz="2400"/>
              <a:t>    j = threadIdx.x;</a:t>
            </a:r>
          </a:p>
          <a:p>
            <a:pPr lvl="0" rtl="0">
              <a:spcBef>
                <a:spcPts val="600"/>
              </a:spcBef>
              <a:buNone/>
            </a:pPr>
            <a:r>
              <a:rPr lang="en" sz="2400"/>
              <a:t>    </a:t>
            </a:r>
            <a:r>
              <a:rPr lang="en" sz="2400">
                <a:solidFill>
                  <a:srgbClr val="980000"/>
                </a:solidFill>
              </a:rPr>
              <a:t>smem[i][j] = A[i][j]; // load to smem</a:t>
            </a:r>
          </a:p>
          <a:p>
            <a:pPr lvl="0" rtl="0">
              <a:spcBef>
                <a:spcPts val="600"/>
              </a:spcBef>
              <a:buNone/>
            </a:pPr>
            <a:r>
              <a:rPr lang="en" sz="2400"/>
              <a:t>    A[i][j] = ( smem[i-1][j-1] + smem[i-1][j] +</a:t>
            </a:r>
          </a:p>
          <a:p>
            <a:pPr lvl="0" rtl="0">
              <a:spcBef>
                <a:spcPts val="600"/>
              </a:spcBef>
              <a:buNone/>
            </a:pPr>
            <a:r>
              <a:rPr lang="en" sz="2400"/>
              <a:t>                   … + smem[i+1][i+1] ) / 9;</a:t>
            </a:r>
          </a:p>
          <a:p>
            <a:pPr lvl="0" rtl="0">
              <a:spcBef>
                <a:spcPts val="600"/>
              </a:spcBef>
              <a:buNone/>
            </a:pPr>
            <a:r>
              <a:rPr lang="en" sz="2400"/>
              <a:t>}</a:t>
            </a:r>
          </a:p>
        </p:txBody>
      </p:sp>
      <p:sp>
        <p:nvSpPr>
          <p:cNvPr id="373" name="Shape 3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Let's See What's Wrong</a:t>
            </a:r>
          </a:p>
        </p:txBody>
      </p:sp>
      <p:sp>
        <p:nvSpPr>
          <p:cNvPr id="374" name="Shape 374"/>
          <p:cNvSpPr txBox="1"/>
          <p:nvPr/>
        </p:nvSpPr>
        <p:spPr>
          <a:xfrm>
            <a:off x="570075" y="1180575"/>
            <a:ext cx="2875799" cy="638099"/>
          </a:xfrm>
          <a:prstGeom prst="rect">
            <a:avLst/>
          </a:prstGeom>
          <a:noFill/>
          <a:ln>
            <a:noFill/>
          </a:ln>
        </p:spPr>
        <p:txBody>
          <a:bodyPr lIns="91425" tIns="91425" rIns="91425" bIns="91425" anchor="t" anchorCtr="0">
            <a:noAutofit/>
          </a:bodyPr>
          <a:lstStyle/>
          <a:p>
            <a:pPr lvl="0" rtl="0">
              <a:spcBef>
                <a:spcPts val="0"/>
              </a:spcBef>
              <a:buNone/>
            </a:pPr>
            <a:r>
              <a:rPr lang="en" sz="1800"/>
              <a:t>Assume 256 threads are scheduled on 8 PEs.</a:t>
            </a:r>
          </a:p>
        </p:txBody>
      </p:sp>
      <p:sp>
        <p:nvSpPr>
          <p:cNvPr id="375" name="Shape 375"/>
          <p:cNvSpPr/>
          <p:nvPr/>
        </p:nvSpPr>
        <p:spPr>
          <a:xfrm>
            <a:off x="3581400" y="3886200"/>
            <a:ext cx="5486399" cy="8381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376" name="Shape 376"/>
          <p:cNvPicPr preferRelativeResize="0"/>
          <p:nvPr/>
        </p:nvPicPr>
        <p:blipFill>
          <a:blip r:embed="rId3">
            <a:alphaModFix/>
          </a:blip>
          <a:stretch>
            <a:fillRect/>
          </a:stretch>
        </p:blipFill>
        <p:spPr>
          <a:xfrm>
            <a:off x="374467" y="1891865"/>
            <a:ext cx="2450262" cy="2360155"/>
          </a:xfrm>
          <a:prstGeom prst="rect">
            <a:avLst/>
          </a:prstGeom>
          <a:noFill/>
          <a:ln>
            <a:noFill/>
          </a:ln>
        </p:spPr>
      </p:pic>
      <p:cxnSp>
        <p:nvCxnSpPr>
          <p:cNvPr id="377" name="Shape 377"/>
          <p:cNvCxnSpPr/>
          <p:nvPr/>
        </p:nvCxnSpPr>
        <p:spPr>
          <a:xfrm rot="10800000" flipH="1">
            <a:off x="685800" y="2743199"/>
            <a:ext cx="685799" cy="1524000"/>
          </a:xfrm>
          <a:prstGeom prst="straightConnector1">
            <a:avLst/>
          </a:prstGeom>
          <a:noFill/>
          <a:ln w="38100" cap="flat">
            <a:solidFill>
              <a:srgbClr val="FF0000"/>
            </a:solidFill>
            <a:prstDash val="solid"/>
            <a:round/>
            <a:headEnd type="none" w="lg" len="lg"/>
            <a:tailEnd type="triangle" w="lg" len="lg"/>
          </a:ln>
        </p:spPr>
      </p:cxnSp>
      <p:sp>
        <p:nvSpPr>
          <p:cNvPr id="378" name="Shape 378"/>
          <p:cNvSpPr txBox="1"/>
          <p:nvPr/>
        </p:nvSpPr>
        <p:spPr>
          <a:xfrm>
            <a:off x="17100" y="4191000"/>
            <a:ext cx="3259500" cy="838199"/>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0000"/>
                </a:solidFill>
              </a:rPr>
              <a:t>Some elements in the window are not yet loaded by other threads. Error!</a:t>
            </a:r>
          </a:p>
        </p:txBody>
      </p:sp>
      <p:sp>
        <p:nvSpPr>
          <p:cNvPr id="2" name="Slide Number Placeholder 1"/>
          <p:cNvSpPr>
            <a:spLocks noGrp="1"/>
          </p:cNvSpPr>
          <p:nvPr>
            <p:ph type="sldNum" sz="quarter" idx="11"/>
          </p:nvPr>
        </p:nvSpPr>
        <p:spPr/>
        <p:txBody>
          <a:bodyPr/>
          <a:lstStyle/>
          <a:p>
            <a:fld id="{93A9AFAB-0B4A-894D-9A96-190B87C7197E}" type="slidenum">
              <a:rPr lang="en-US" smtClean="0"/>
              <a:t>44</a:t>
            </a:fld>
            <a:endParaRPr lang="en-US"/>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p:nvPr/>
        </p:nvSpPr>
        <p:spPr>
          <a:xfrm>
            <a:off x="3200400" y="1092000"/>
            <a:ext cx="5943599" cy="4013400"/>
          </a:xfrm>
          <a:prstGeom prst="rect">
            <a:avLst/>
          </a:prstGeom>
          <a:noFill/>
          <a:ln>
            <a:noFill/>
          </a:ln>
        </p:spPr>
        <p:txBody>
          <a:bodyPr lIns="91425" tIns="91425" rIns="91425" bIns="91425" anchor="t" anchorCtr="0">
            <a:noAutofit/>
          </a:bodyPr>
          <a:lstStyle/>
          <a:p>
            <a:pPr lvl="0" rtl="0">
              <a:spcBef>
                <a:spcPts val="600"/>
              </a:spcBef>
              <a:buNone/>
            </a:pPr>
            <a:r>
              <a:rPr lang="en" sz="2400"/>
              <a:t>kernelF</a:t>
            </a:r>
            <a:r>
              <a:rPr lang="en" sz="2400">
                <a:solidFill>
                  <a:srgbClr val="38761D"/>
                </a:solidFill>
              </a:rPr>
              <a:t>&lt;&lt;&lt;(1,1),(16,16)&gt;&gt;&gt;</a:t>
            </a:r>
            <a:r>
              <a:rPr lang="en" sz="2400"/>
              <a:t>(A);</a:t>
            </a:r>
          </a:p>
          <a:p>
            <a:pPr lvl="0" rtl="0">
              <a:spcBef>
                <a:spcPts val="600"/>
              </a:spcBef>
              <a:buNone/>
            </a:pPr>
            <a:r>
              <a:rPr lang="en" sz="2400"/>
              <a:t>__device__    kernelF(A){</a:t>
            </a:r>
          </a:p>
          <a:p>
            <a:pPr lvl="0" rtl="0">
              <a:spcBef>
                <a:spcPts val="600"/>
              </a:spcBef>
              <a:buNone/>
            </a:pPr>
            <a:r>
              <a:rPr lang="en" sz="2400"/>
              <a:t>    __shared__ smem[16][16];</a:t>
            </a:r>
          </a:p>
          <a:p>
            <a:pPr lvl="0" rtl="0">
              <a:spcBef>
                <a:spcPts val="600"/>
              </a:spcBef>
              <a:buNone/>
            </a:pPr>
            <a:r>
              <a:rPr lang="en" sz="2400"/>
              <a:t>    i = threadIdx.y;</a:t>
            </a:r>
          </a:p>
          <a:p>
            <a:pPr lvl="0" rtl="0">
              <a:spcBef>
                <a:spcPts val="600"/>
              </a:spcBef>
              <a:buNone/>
            </a:pPr>
            <a:r>
              <a:rPr lang="en" sz="2400"/>
              <a:t>    j = threadIdx.x;</a:t>
            </a:r>
          </a:p>
          <a:p>
            <a:pPr lvl="0" rtl="0">
              <a:spcBef>
                <a:spcPts val="600"/>
              </a:spcBef>
              <a:buNone/>
            </a:pPr>
            <a:r>
              <a:rPr lang="en" sz="2400"/>
              <a:t>    </a:t>
            </a:r>
            <a:r>
              <a:rPr lang="en" sz="2400">
                <a:solidFill>
                  <a:srgbClr val="980000"/>
                </a:solidFill>
              </a:rPr>
              <a:t>smem[i][j] = A[i][j]; // load to smem</a:t>
            </a:r>
          </a:p>
          <a:p>
            <a:pPr lvl="0" rtl="0">
              <a:spcBef>
                <a:spcPts val="600"/>
              </a:spcBef>
              <a:buNone/>
            </a:pPr>
            <a:r>
              <a:rPr lang="en" sz="2400"/>
              <a:t>    A[i][j] = ( smem[i-1][j-1] + smem[i-1][j] +</a:t>
            </a:r>
          </a:p>
          <a:p>
            <a:pPr lvl="0" rtl="0">
              <a:spcBef>
                <a:spcPts val="600"/>
              </a:spcBef>
              <a:buNone/>
            </a:pPr>
            <a:r>
              <a:rPr lang="en" sz="2400"/>
              <a:t>                   … + smem[i+1][i+1] ) / 9;</a:t>
            </a:r>
          </a:p>
          <a:p>
            <a:pPr lvl="0" rtl="0">
              <a:spcBef>
                <a:spcPts val="600"/>
              </a:spcBef>
              <a:buNone/>
            </a:pPr>
            <a:r>
              <a:rPr lang="en" sz="2400"/>
              <a:t>}</a:t>
            </a:r>
          </a:p>
        </p:txBody>
      </p:sp>
      <p:sp>
        <p:nvSpPr>
          <p:cNvPr id="384" name="Shape 3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How To Solve It?</a:t>
            </a:r>
          </a:p>
        </p:txBody>
      </p:sp>
      <p:sp>
        <p:nvSpPr>
          <p:cNvPr id="385" name="Shape 385"/>
          <p:cNvSpPr txBox="1"/>
          <p:nvPr/>
        </p:nvSpPr>
        <p:spPr>
          <a:xfrm>
            <a:off x="570075" y="1180575"/>
            <a:ext cx="2875799" cy="638099"/>
          </a:xfrm>
          <a:prstGeom prst="rect">
            <a:avLst/>
          </a:prstGeom>
          <a:noFill/>
          <a:ln>
            <a:noFill/>
          </a:ln>
        </p:spPr>
        <p:txBody>
          <a:bodyPr lIns="91425" tIns="91425" rIns="91425" bIns="91425" anchor="t" anchorCtr="0">
            <a:noAutofit/>
          </a:bodyPr>
          <a:lstStyle/>
          <a:p>
            <a:pPr lvl="0" rtl="0">
              <a:spcBef>
                <a:spcPts val="0"/>
              </a:spcBef>
              <a:buNone/>
            </a:pPr>
            <a:r>
              <a:rPr lang="en" sz="1800"/>
              <a:t>Assume 256 threads are scheduled on 8 PEs.</a:t>
            </a:r>
          </a:p>
        </p:txBody>
      </p:sp>
      <p:pic>
        <p:nvPicPr>
          <p:cNvPr id="386" name="Shape 386"/>
          <p:cNvPicPr preferRelativeResize="0"/>
          <p:nvPr/>
        </p:nvPicPr>
        <p:blipFill>
          <a:blip r:embed="rId3">
            <a:alphaModFix/>
          </a:blip>
          <a:stretch>
            <a:fillRect/>
          </a:stretch>
        </p:blipFill>
        <p:spPr>
          <a:xfrm>
            <a:off x="378889" y="1895062"/>
            <a:ext cx="2443629" cy="2353763"/>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45</a:t>
            </a:fld>
            <a:endParaRPr lang="en-US"/>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p:nvPr/>
        </p:nvSpPr>
        <p:spPr>
          <a:xfrm>
            <a:off x="3200400" y="685800"/>
            <a:ext cx="5943599" cy="4419599"/>
          </a:xfrm>
          <a:prstGeom prst="rect">
            <a:avLst/>
          </a:prstGeom>
          <a:noFill/>
          <a:ln>
            <a:noFill/>
          </a:ln>
        </p:spPr>
        <p:txBody>
          <a:bodyPr lIns="91425" tIns="91425" rIns="91425" bIns="91425" anchor="t" anchorCtr="0">
            <a:noAutofit/>
          </a:bodyPr>
          <a:lstStyle/>
          <a:p>
            <a:pPr lvl="0" rtl="0">
              <a:spcBef>
                <a:spcPts val="600"/>
              </a:spcBef>
              <a:buNone/>
            </a:pPr>
            <a:r>
              <a:rPr lang="en" sz="2400" dirty="0"/>
              <a:t>kernelF</a:t>
            </a:r>
            <a:r>
              <a:rPr lang="en" sz="2400" dirty="0">
                <a:solidFill>
                  <a:srgbClr val="38761D"/>
                </a:solidFill>
              </a:rPr>
              <a:t>&lt;&lt;&lt;(1,1),(16,16)&gt;&gt;&gt;</a:t>
            </a:r>
            <a:r>
              <a:rPr lang="en" sz="2400" dirty="0"/>
              <a:t>(A);</a:t>
            </a:r>
          </a:p>
          <a:p>
            <a:pPr lvl="0" rtl="0">
              <a:spcBef>
                <a:spcPts val="600"/>
              </a:spcBef>
              <a:buNone/>
            </a:pPr>
            <a:r>
              <a:rPr lang="en" sz="2400" dirty="0"/>
              <a:t>__device__    kernelF(A){</a:t>
            </a:r>
          </a:p>
          <a:p>
            <a:pPr lvl="0" rtl="0">
              <a:spcBef>
                <a:spcPts val="600"/>
              </a:spcBef>
              <a:buNone/>
            </a:pPr>
            <a:r>
              <a:rPr lang="en" sz="2400" dirty="0"/>
              <a:t>    __shared__ smem[16][16];</a:t>
            </a:r>
          </a:p>
          <a:p>
            <a:pPr lvl="0" rtl="0">
              <a:spcBef>
                <a:spcPts val="600"/>
              </a:spcBef>
              <a:buNone/>
            </a:pPr>
            <a:r>
              <a:rPr lang="en" sz="2400" dirty="0"/>
              <a:t>    i = threadIdx.y;</a:t>
            </a:r>
          </a:p>
          <a:p>
            <a:pPr lvl="0" rtl="0">
              <a:spcBef>
                <a:spcPts val="600"/>
              </a:spcBef>
              <a:buNone/>
            </a:pPr>
            <a:r>
              <a:rPr lang="en" sz="2400" dirty="0"/>
              <a:t>    j = threadIdx.x;</a:t>
            </a:r>
          </a:p>
          <a:p>
            <a:pPr rtl="0">
              <a:spcBef>
                <a:spcPts val="600"/>
              </a:spcBef>
              <a:buNone/>
            </a:pPr>
            <a:r>
              <a:rPr lang="en" sz="2400" dirty="0"/>
              <a:t>    </a:t>
            </a:r>
            <a:r>
              <a:rPr lang="en" sz="2400" dirty="0">
                <a:solidFill>
                  <a:srgbClr val="980000"/>
                </a:solidFill>
              </a:rPr>
              <a:t>smem[i][j] = A[i][j]; // load to smem</a:t>
            </a:r>
          </a:p>
          <a:p>
            <a:pPr lvl="0" rtl="0">
              <a:spcBef>
                <a:spcPts val="600"/>
              </a:spcBef>
              <a:buNone/>
            </a:pPr>
            <a:r>
              <a:rPr lang="en" sz="2400" dirty="0">
                <a:solidFill>
                  <a:srgbClr val="980000"/>
                </a:solidFill>
              </a:rPr>
              <a:t>    __SYNC();</a:t>
            </a:r>
          </a:p>
          <a:p>
            <a:pPr lvl="0" rtl="0">
              <a:spcBef>
                <a:spcPts val="600"/>
              </a:spcBef>
              <a:buNone/>
            </a:pPr>
            <a:r>
              <a:rPr lang="en" sz="2400" dirty="0"/>
              <a:t>    A[i][j] = ( smem[i-1][j-1] + smem[i-1][j] +</a:t>
            </a:r>
          </a:p>
          <a:p>
            <a:pPr lvl="0" rtl="0">
              <a:spcBef>
                <a:spcPts val="600"/>
              </a:spcBef>
              <a:buNone/>
            </a:pPr>
            <a:r>
              <a:rPr lang="en" sz="2400" dirty="0"/>
              <a:t>                   … + smem[i+1][i+1] ) / 9;</a:t>
            </a:r>
          </a:p>
          <a:p>
            <a:pPr lvl="0" rtl="0">
              <a:spcBef>
                <a:spcPts val="600"/>
              </a:spcBef>
              <a:buNone/>
            </a:pPr>
            <a:r>
              <a:rPr lang="en" sz="2400" dirty="0"/>
              <a:t>}</a:t>
            </a:r>
          </a:p>
        </p:txBody>
      </p:sp>
      <p:sp>
        <p:nvSpPr>
          <p:cNvPr id="392" name="Shape 39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Use a "SYNC" barrier</a:t>
            </a:r>
          </a:p>
        </p:txBody>
      </p:sp>
      <p:sp>
        <p:nvSpPr>
          <p:cNvPr id="393" name="Shape 393"/>
          <p:cNvSpPr txBox="1"/>
          <p:nvPr/>
        </p:nvSpPr>
        <p:spPr>
          <a:xfrm>
            <a:off x="570075" y="1180575"/>
            <a:ext cx="2875799" cy="638099"/>
          </a:xfrm>
          <a:prstGeom prst="rect">
            <a:avLst/>
          </a:prstGeom>
          <a:noFill/>
          <a:ln>
            <a:noFill/>
          </a:ln>
        </p:spPr>
        <p:txBody>
          <a:bodyPr lIns="91425" tIns="91425" rIns="91425" bIns="91425" anchor="t" anchorCtr="0">
            <a:noAutofit/>
          </a:bodyPr>
          <a:lstStyle/>
          <a:p>
            <a:pPr lvl="0" rtl="0">
              <a:spcBef>
                <a:spcPts val="0"/>
              </a:spcBef>
              <a:buNone/>
            </a:pPr>
            <a:r>
              <a:rPr lang="en" sz="1800"/>
              <a:t>Assume 256 threads are scheduled on 8 PEs.</a:t>
            </a:r>
          </a:p>
        </p:txBody>
      </p:sp>
      <p:pic>
        <p:nvPicPr>
          <p:cNvPr id="394" name="Shape 394"/>
          <p:cNvPicPr preferRelativeResize="0"/>
          <p:nvPr/>
        </p:nvPicPr>
        <p:blipFill>
          <a:blip r:embed="rId3">
            <a:alphaModFix/>
          </a:blip>
          <a:stretch>
            <a:fillRect/>
          </a:stretch>
        </p:blipFill>
        <p:spPr>
          <a:xfrm>
            <a:off x="378889" y="1895062"/>
            <a:ext cx="2443629" cy="2353763"/>
          </a:xfrm>
          <a:prstGeom prst="rect">
            <a:avLst/>
          </a:prstGeom>
          <a:noFill/>
          <a:ln>
            <a:noFill/>
          </a:ln>
        </p:spPr>
      </p:pic>
      <p:sp>
        <p:nvSpPr>
          <p:cNvPr id="395" name="Shape 395"/>
          <p:cNvSpPr/>
          <p:nvPr/>
        </p:nvSpPr>
        <p:spPr>
          <a:xfrm>
            <a:off x="3505200" y="3429000"/>
            <a:ext cx="1752600" cy="455083"/>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 name="Slide Number Placeholder 1"/>
          <p:cNvSpPr>
            <a:spLocks noGrp="1"/>
          </p:cNvSpPr>
          <p:nvPr>
            <p:ph type="sldNum" sz="quarter" idx="11"/>
          </p:nvPr>
        </p:nvSpPr>
        <p:spPr/>
        <p:txBody>
          <a:bodyPr/>
          <a:lstStyle/>
          <a:p>
            <a:fld id="{93A9AFAB-0B4A-894D-9A96-190B87C7197E}" type="slidenum">
              <a:rPr lang="en-US" smtClean="0"/>
              <a:t>46</a:t>
            </a:fld>
            <a:endParaRPr lang="en-US"/>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p:nvPr/>
        </p:nvSpPr>
        <p:spPr>
          <a:xfrm>
            <a:off x="3200400" y="685800"/>
            <a:ext cx="5943599" cy="4419599"/>
          </a:xfrm>
          <a:prstGeom prst="rect">
            <a:avLst/>
          </a:prstGeom>
          <a:noFill/>
          <a:ln>
            <a:noFill/>
          </a:ln>
        </p:spPr>
        <p:txBody>
          <a:bodyPr lIns="91425" tIns="91425" rIns="91425" bIns="91425" anchor="t" anchorCtr="0">
            <a:noAutofit/>
          </a:bodyPr>
          <a:lstStyle/>
          <a:p>
            <a:pPr lvl="0" rtl="0">
              <a:spcBef>
                <a:spcPts val="600"/>
              </a:spcBef>
              <a:buNone/>
            </a:pPr>
            <a:r>
              <a:rPr lang="en" sz="2400"/>
              <a:t>kernelF</a:t>
            </a:r>
            <a:r>
              <a:rPr lang="en" sz="2400">
                <a:solidFill>
                  <a:srgbClr val="38761D"/>
                </a:solidFill>
              </a:rPr>
              <a:t>&lt;&lt;&lt;(1,1),(16,16)&gt;&gt;&gt;</a:t>
            </a:r>
            <a:r>
              <a:rPr lang="en" sz="2400"/>
              <a:t>(A);</a:t>
            </a:r>
          </a:p>
          <a:p>
            <a:pPr lvl="0" rtl="0">
              <a:spcBef>
                <a:spcPts val="600"/>
              </a:spcBef>
              <a:buNone/>
            </a:pPr>
            <a:r>
              <a:rPr lang="en" sz="2400"/>
              <a:t>__device__    kernelF(A){</a:t>
            </a:r>
          </a:p>
          <a:p>
            <a:pPr lvl="0" rtl="0">
              <a:spcBef>
                <a:spcPts val="600"/>
              </a:spcBef>
              <a:buNone/>
            </a:pPr>
            <a:r>
              <a:rPr lang="en" sz="2400"/>
              <a:t>    __shared__ smem[16][16];</a:t>
            </a:r>
          </a:p>
          <a:p>
            <a:pPr lvl="0" rtl="0">
              <a:spcBef>
                <a:spcPts val="600"/>
              </a:spcBef>
              <a:buNone/>
            </a:pPr>
            <a:r>
              <a:rPr lang="en" sz="2400"/>
              <a:t>    i = threadIdx.y;</a:t>
            </a:r>
          </a:p>
          <a:p>
            <a:pPr lvl="0" rtl="0">
              <a:spcBef>
                <a:spcPts val="600"/>
              </a:spcBef>
              <a:buNone/>
            </a:pPr>
            <a:r>
              <a:rPr lang="en" sz="2400"/>
              <a:t>    j = threadIdx.x;</a:t>
            </a:r>
          </a:p>
          <a:p>
            <a:pPr lvl="0" rtl="0">
              <a:spcBef>
                <a:spcPts val="600"/>
              </a:spcBef>
              <a:buNone/>
            </a:pPr>
            <a:r>
              <a:rPr lang="en" sz="2400"/>
              <a:t>    </a:t>
            </a:r>
            <a:r>
              <a:rPr lang="en" sz="2400">
                <a:solidFill>
                  <a:srgbClr val="980000"/>
                </a:solidFill>
              </a:rPr>
              <a:t>smem[i][j] = A[i][j]; // load to smem</a:t>
            </a:r>
          </a:p>
          <a:p>
            <a:pPr lvl="0" rtl="0">
              <a:spcBef>
                <a:spcPts val="600"/>
              </a:spcBef>
              <a:buNone/>
            </a:pPr>
            <a:r>
              <a:rPr lang="en" sz="2400">
                <a:solidFill>
                  <a:srgbClr val="980000"/>
                </a:solidFill>
              </a:rPr>
              <a:t>    __SYNC();</a:t>
            </a:r>
          </a:p>
          <a:p>
            <a:pPr lvl="0" rtl="0">
              <a:spcBef>
                <a:spcPts val="600"/>
              </a:spcBef>
              <a:buNone/>
            </a:pPr>
            <a:r>
              <a:rPr lang="en" sz="2400"/>
              <a:t>    A[i][j] = ( smem[i-1][j-1] + smem[i-1][j] +</a:t>
            </a:r>
          </a:p>
          <a:p>
            <a:pPr lvl="0" rtl="0">
              <a:spcBef>
                <a:spcPts val="600"/>
              </a:spcBef>
              <a:buNone/>
            </a:pPr>
            <a:r>
              <a:rPr lang="en" sz="2400"/>
              <a:t>                   … + smem[i+1][i+1] ) / 9;</a:t>
            </a:r>
          </a:p>
          <a:p>
            <a:pPr lvl="0" rtl="0">
              <a:spcBef>
                <a:spcPts val="600"/>
              </a:spcBef>
              <a:buNone/>
            </a:pPr>
            <a:r>
              <a:rPr lang="en" sz="2400"/>
              <a:t>}</a:t>
            </a:r>
          </a:p>
        </p:txBody>
      </p:sp>
      <p:sp>
        <p:nvSpPr>
          <p:cNvPr id="401" name="Shape 40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Use a "SYNC" barrier</a:t>
            </a:r>
          </a:p>
        </p:txBody>
      </p:sp>
      <p:sp>
        <p:nvSpPr>
          <p:cNvPr id="402" name="Shape 402"/>
          <p:cNvSpPr txBox="1"/>
          <p:nvPr/>
        </p:nvSpPr>
        <p:spPr>
          <a:xfrm>
            <a:off x="570075" y="1180575"/>
            <a:ext cx="2875799" cy="638099"/>
          </a:xfrm>
          <a:prstGeom prst="rect">
            <a:avLst/>
          </a:prstGeom>
          <a:noFill/>
          <a:ln>
            <a:noFill/>
          </a:ln>
        </p:spPr>
        <p:txBody>
          <a:bodyPr lIns="91425" tIns="91425" rIns="91425" bIns="91425" anchor="t" anchorCtr="0">
            <a:noAutofit/>
          </a:bodyPr>
          <a:lstStyle/>
          <a:p>
            <a:pPr lvl="0" rtl="0">
              <a:spcBef>
                <a:spcPts val="0"/>
              </a:spcBef>
              <a:buNone/>
            </a:pPr>
            <a:r>
              <a:rPr lang="en" sz="1800"/>
              <a:t>Assume 256 threads are scheduled on 8 PEs.</a:t>
            </a:r>
          </a:p>
        </p:txBody>
      </p:sp>
      <p:cxnSp>
        <p:nvCxnSpPr>
          <p:cNvPr id="403" name="Shape 403"/>
          <p:cNvCxnSpPr/>
          <p:nvPr/>
        </p:nvCxnSpPr>
        <p:spPr>
          <a:xfrm>
            <a:off x="3608700" y="3888319"/>
            <a:ext cx="4773299" cy="0"/>
          </a:xfrm>
          <a:prstGeom prst="straightConnector1">
            <a:avLst/>
          </a:prstGeom>
          <a:noFill/>
          <a:ln w="76200" cap="flat">
            <a:solidFill>
              <a:srgbClr val="FF0000"/>
            </a:solidFill>
            <a:prstDash val="solid"/>
            <a:round/>
            <a:headEnd type="none" w="lg" len="lg"/>
            <a:tailEnd type="none" w="lg" len="lg"/>
          </a:ln>
        </p:spPr>
      </p:cxnSp>
      <p:cxnSp>
        <p:nvCxnSpPr>
          <p:cNvPr id="404" name="Shape 404"/>
          <p:cNvCxnSpPr/>
          <p:nvPr/>
        </p:nvCxnSpPr>
        <p:spPr>
          <a:xfrm flipH="1">
            <a:off x="8153399" y="2971800"/>
            <a:ext cx="457200" cy="838199"/>
          </a:xfrm>
          <a:prstGeom prst="straightConnector1">
            <a:avLst/>
          </a:prstGeom>
          <a:noFill/>
          <a:ln w="19050" cap="flat">
            <a:solidFill>
              <a:srgbClr val="FF0000"/>
            </a:solidFill>
            <a:prstDash val="solid"/>
            <a:round/>
            <a:headEnd type="none" w="lg" len="lg"/>
            <a:tailEnd type="triangle" w="lg" len="lg"/>
          </a:ln>
        </p:spPr>
      </p:cxnSp>
      <p:sp>
        <p:nvSpPr>
          <p:cNvPr id="405" name="Shape 405"/>
          <p:cNvSpPr txBox="1"/>
          <p:nvPr/>
        </p:nvSpPr>
        <p:spPr>
          <a:xfrm>
            <a:off x="7576500" y="1981200"/>
            <a:ext cx="1491299" cy="914400"/>
          </a:xfrm>
          <a:prstGeom prst="rect">
            <a:avLst/>
          </a:prstGeom>
          <a:noFill/>
          <a:ln>
            <a:noFill/>
          </a:ln>
        </p:spPr>
        <p:txBody>
          <a:bodyPr lIns="91425" tIns="91425" rIns="91425" bIns="91425" anchor="t" anchorCtr="0">
            <a:noAutofit/>
          </a:bodyPr>
          <a:lstStyle/>
          <a:p>
            <a:pPr rtl="0">
              <a:spcBef>
                <a:spcPts val="0"/>
              </a:spcBef>
              <a:buNone/>
            </a:pPr>
            <a:r>
              <a:rPr lang="en" sz="1800">
                <a:solidFill>
                  <a:srgbClr val="FF0000"/>
                </a:solidFill>
              </a:rPr>
              <a:t>Wait until all</a:t>
            </a:r>
          </a:p>
          <a:p>
            <a:pPr rtl="0">
              <a:spcBef>
                <a:spcPts val="0"/>
              </a:spcBef>
              <a:buNone/>
            </a:pPr>
            <a:r>
              <a:rPr lang="en" sz="1800">
                <a:solidFill>
                  <a:srgbClr val="FF0000"/>
                </a:solidFill>
              </a:rPr>
              <a:t>     threads</a:t>
            </a:r>
          </a:p>
          <a:p>
            <a:pPr lvl="0" rtl="0">
              <a:spcBef>
                <a:spcPts val="0"/>
              </a:spcBef>
              <a:buNone/>
            </a:pPr>
            <a:r>
              <a:rPr lang="en" sz="1800">
                <a:solidFill>
                  <a:srgbClr val="FF0000"/>
                </a:solidFill>
              </a:rPr>
              <a:t>    hit barrier</a:t>
            </a:r>
          </a:p>
        </p:txBody>
      </p:sp>
      <p:pic>
        <p:nvPicPr>
          <p:cNvPr id="406" name="Shape 406"/>
          <p:cNvPicPr preferRelativeResize="0"/>
          <p:nvPr/>
        </p:nvPicPr>
        <p:blipFill>
          <a:blip r:embed="rId3">
            <a:alphaModFix/>
          </a:blip>
          <a:stretch>
            <a:fillRect/>
          </a:stretch>
        </p:blipFill>
        <p:spPr>
          <a:xfrm>
            <a:off x="382339" y="1896460"/>
            <a:ext cx="2438452" cy="2350966"/>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47</a:t>
            </a:fld>
            <a:endParaRPr lang="en-US"/>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p:nvPr/>
        </p:nvSpPr>
        <p:spPr>
          <a:xfrm>
            <a:off x="3200400" y="685800"/>
            <a:ext cx="5943599" cy="4419599"/>
          </a:xfrm>
          <a:prstGeom prst="rect">
            <a:avLst/>
          </a:prstGeom>
          <a:noFill/>
          <a:ln>
            <a:noFill/>
          </a:ln>
        </p:spPr>
        <p:txBody>
          <a:bodyPr lIns="91425" tIns="91425" rIns="91425" bIns="91425" anchor="t" anchorCtr="0">
            <a:noAutofit/>
          </a:bodyPr>
          <a:lstStyle/>
          <a:p>
            <a:pPr lvl="0" rtl="0">
              <a:spcBef>
                <a:spcPts val="600"/>
              </a:spcBef>
              <a:buNone/>
            </a:pPr>
            <a:r>
              <a:rPr lang="en" sz="2400"/>
              <a:t>kernelF</a:t>
            </a:r>
            <a:r>
              <a:rPr lang="en" sz="2400">
                <a:solidFill>
                  <a:srgbClr val="38761D"/>
                </a:solidFill>
              </a:rPr>
              <a:t>&lt;&lt;&lt;(1,1),(16,16)&gt;&gt;&gt;</a:t>
            </a:r>
            <a:r>
              <a:rPr lang="en" sz="2400"/>
              <a:t>(A);</a:t>
            </a:r>
          </a:p>
          <a:p>
            <a:pPr lvl="0" rtl="0">
              <a:spcBef>
                <a:spcPts val="600"/>
              </a:spcBef>
              <a:buNone/>
            </a:pPr>
            <a:r>
              <a:rPr lang="en" sz="2400"/>
              <a:t>__device__    kernelF(A){</a:t>
            </a:r>
          </a:p>
          <a:p>
            <a:pPr lvl="0" rtl="0">
              <a:spcBef>
                <a:spcPts val="600"/>
              </a:spcBef>
              <a:buNone/>
            </a:pPr>
            <a:r>
              <a:rPr lang="en" sz="2400"/>
              <a:t>    __shared__ smem[16][16];</a:t>
            </a:r>
          </a:p>
          <a:p>
            <a:pPr lvl="0" rtl="0">
              <a:spcBef>
                <a:spcPts val="600"/>
              </a:spcBef>
              <a:buNone/>
            </a:pPr>
            <a:r>
              <a:rPr lang="en" sz="2400"/>
              <a:t>    i = threadIdx.y;</a:t>
            </a:r>
          </a:p>
          <a:p>
            <a:pPr lvl="0" rtl="0">
              <a:spcBef>
                <a:spcPts val="600"/>
              </a:spcBef>
              <a:buNone/>
            </a:pPr>
            <a:r>
              <a:rPr lang="en" sz="2400"/>
              <a:t>    j = threadIdx.x;</a:t>
            </a:r>
          </a:p>
          <a:p>
            <a:pPr lvl="0" rtl="0">
              <a:spcBef>
                <a:spcPts val="600"/>
              </a:spcBef>
              <a:buNone/>
            </a:pPr>
            <a:r>
              <a:rPr lang="en" sz="2400"/>
              <a:t>    </a:t>
            </a:r>
            <a:r>
              <a:rPr lang="en" sz="2400">
                <a:solidFill>
                  <a:srgbClr val="980000"/>
                </a:solidFill>
              </a:rPr>
              <a:t>smem[i][j] = A[i][j]; // load to smem</a:t>
            </a:r>
          </a:p>
          <a:p>
            <a:pPr lvl="0" rtl="0">
              <a:spcBef>
                <a:spcPts val="600"/>
              </a:spcBef>
              <a:buNone/>
            </a:pPr>
            <a:r>
              <a:rPr lang="en" sz="2400">
                <a:solidFill>
                  <a:srgbClr val="980000"/>
                </a:solidFill>
              </a:rPr>
              <a:t>    __SYNC();</a:t>
            </a:r>
          </a:p>
          <a:p>
            <a:pPr lvl="0" rtl="0">
              <a:spcBef>
                <a:spcPts val="600"/>
              </a:spcBef>
              <a:buNone/>
            </a:pPr>
            <a:r>
              <a:rPr lang="en" sz="2400"/>
              <a:t>    A[i][j] = ( smem[i-1][j-1] + smem[i-1][j] +</a:t>
            </a:r>
          </a:p>
          <a:p>
            <a:pPr lvl="0" rtl="0">
              <a:spcBef>
                <a:spcPts val="600"/>
              </a:spcBef>
              <a:buNone/>
            </a:pPr>
            <a:r>
              <a:rPr lang="en" sz="2400"/>
              <a:t>                   … + smem[i+1][i+1] ) / 9;</a:t>
            </a:r>
          </a:p>
          <a:p>
            <a:pPr lvl="0" rtl="0">
              <a:spcBef>
                <a:spcPts val="600"/>
              </a:spcBef>
              <a:buNone/>
            </a:pPr>
            <a:r>
              <a:rPr lang="en" sz="2400"/>
              <a:t>}</a:t>
            </a:r>
          </a:p>
        </p:txBody>
      </p:sp>
      <p:sp>
        <p:nvSpPr>
          <p:cNvPr id="412" name="Shape 4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Use a "SYNC" barrier</a:t>
            </a:r>
          </a:p>
        </p:txBody>
      </p:sp>
      <p:sp>
        <p:nvSpPr>
          <p:cNvPr id="413" name="Shape 413"/>
          <p:cNvSpPr txBox="1"/>
          <p:nvPr/>
        </p:nvSpPr>
        <p:spPr>
          <a:xfrm>
            <a:off x="570075" y="1180575"/>
            <a:ext cx="2875799" cy="638099"/>
          </a:xfrm>
          <a:prstGeom prst="rect">
            <a:avLst/>
          </a:prstGeom>
          <a:noFill/>
          <a:ln>
            <a:noFill/>
          </a:ln>
        </p:spPr>
        <p:txBody>
          <a:bodyPr lIns="91425" tIns="91425" rIns="91425" bIns="91425" anchor="t" anchorCtr="0">
            <a:noAutofit/>
          </a:bodyPr>
          <a:lstStyle/>
          <a:p>
            <a:pPr lvl="0" rtl="0">
              <a:spcBef>
                <a:spcPts val="0"/>
              </a:spcBef>
              <a:buNone/>
            </a:pPr>
            <a:r>
              <a:rPr lang="en" sz="1800"/>
              <a:t>Assume 256 threads are scheduled on 8 PEs.</a:t>
            </a:r>
          </a:p>
        </p:txBody>
      </p:sp>
      <p:sp>
        <p:nvSpPr>
          <p:cNvPr id="414" name="Shape 414"/>
          <p:cNvSpPr/>
          <p:nvPr/>
        </p:nvSpPr>
        <p:spPr>
          <a:xfrm>
            <a:off x="3505200" y="3886200"/>
            <a:ext cx="5486399" cy="9905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415" name="Shape 415"/>
          <p:cNvPicPr preferRelativeResize="0"/>
          <p:nvPr/>
        </p:nvPicPr>
        <p:blipFill>
          <a:blip r:embed="rId3">
            <a:alphaModFix/>
          </a:blip>
          <a:stretch>
            <a:fillRect/>
          </a:stretch>
        </p:blipFill>
        <p:spPr>
          <a:xfrm>
            <a:off x="382345" y="1896464"/>
            <a:ext cx="2438443" cy="2350957"/>
          </a:xfrm>
          <a:prstGeom prst="rect">
            <a:avLst/>
          </a:prstGeom>
          <a:noFill/>
          <a:ln>
            <a:noFill/>
          </a:ln>
        </p:spPr>
      </p:pic>
      <p:cxnSp>
        <p:nvCxnSpPr>
          <p:cNvPr id="416" name="Shape 416"/>
          <p:cNvCxnSpPr/>
          <p:nvPr/>
        </p:nvCxnSpPr>
        <p:spPr>
          <a:xfrm rot="10800000" flipH="1">
            <a:off x="762000" y="2743200"/>
            <a:ext cx="609599" cy="1371599"/>
          </a:xfrm>
          <a:prstGeom prst="straightConnector1">
            <a:avLst/>
          </a:prstGeom>
          <a:noFill/>
          <a:ln w="38100" cap="flat">
            <a:solidFill>
              <a:srgbClr val="FF0000"/>
            </a:solidFill>
            <a:prstDash val="solid"/>
            <a:round/>
            <a:headEnd type="none" w="lg" len="lg"/>
            <a:tailEnd type="triangle" w="lg" len="lg"/>
          </a:ln>
        </p:spPr>
      </p:cxnSp>
      <p:sp>
        <p:nvSpPr>
          <p:cNvPr id="417" name="Shape 417"/>
          <p:cNvSpPr txBox="1"/>
          <p:nvPr/>
        </p:nvSpPr>
        <p:spPr>
          <a:xfrm>
            <a:off x="0" y="4191000"/>
            <a:ext cx="3048000" cy="9144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0000"/>
                </a:solidFill>
              </a:rPr>
              <a:t>All elements in the window are loaded when each thread starts averaging.</a:t>
            </a:r>
          </a:p>
        </p:txBody>
      </p:sp>
      <p:sp>
        <p:nvSpPr>
          <p:cNvPr id="2" name="Slide Number Placeholder 1"/>
          <p:cNvSpPr>
            <a:spLocks noGrp="1"/>
          </p:cNvSpPr>
          <p:nvPr>
            <p:ph type="sldNum" sz="quarter" idx="11"/>
          </p:nvPr>
        </p:nvSpPr>
        <p:spPr/>
        <p:txBody>
          <a:bodyPr/>
          <a:lstStyle/>
          <a:p>
            <a:fld id="{93A9AFAB-0B4A-894D-9A96-190B87C7197E}" type="slidenum">
              <a:rPr lang="en-US" smtClean="0"/>
              <a:t>48</a:t>
            </a:fld>
            <a:endParaRPr lang="en-US"/>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Review What We Have Learned</a:t>
            </a:r>
          </a:p>
        </p:txBody>
      </p:sp>
      <p:sp>
        <p:nvSpPr>
          <p:cNvPr id="423" name="Shape 423"/>
          <p:cNvSpPr txBox="1">
            <a:spLocks noGrp="1"/>
          </p:cNvSpPr>
          <p:nvPr>
            <p:ph type="body" idx="1"/>
          </p:nvPr>
        </p:nvSpPr>
        <p:spPr>
          <a:xfrm>
            <a:off x="457200" y="1167656"/>
            <a:ext cx="8084999" cy="879900"/>
          </a:xfrm>
          <a:prstGeom prst="rect">
            <a:avLst/>
          </a:prstGeom>
        </p:spPr>
        <p:txBody>
          <a:bodyPr lIns="91425" tIns="91425" rIns="91425" bIns="91425" anchor="t" anchorCtr="0">
            <a:noAutofit/>
          </a:bodyPr>
          <a:lstStyle/>
          <a:p>
            <a:pPr lvl="0" rtl="0">
              <a:spcBef>
                <a:spcPts val="0"/>
              </a:spcBef>
              <a:buNone/>
            </a:pPr>
            <a:r>
              <a:rPr lang="en" dirty="0"/>
              <a:t>1. Single Instruction Multiple Thread (SIMT)</a:t>
            </a:r>
          </a:p>
          <a:p>
            <a:pPr lvl="0" rtl="0">
              <a:spcBef>
                <a:spcPts val="0"/>
              </a:spcBef>
              <a:buNone/>
            </a:pPr>
            <a:r>
              <a:rPr lang="en" dirty="0"/>
              <a:t>2. Shared memory</a:t>
            </a:r>
          </a:p>
        </p:txBody>
      </p:sp>
      <p:cxnSp>
        <p:nvCxnSpPr>
          <p:cNvPr id="424" name="Shape 424"/>
          <p:cNvCxnSpPr/>
          <p:nvPr/>
        </p:nvCxnSpPr>
        <p:spPr>
          <a:xfrm rot="10800000" flipH="1">
            <a:off x="2362200" y="2286000"/>
            <a:ext cx="14999" cy="533399"/>
          </a:xfrm>
          <a:prstGeom prst="straightConnector1">
            <a:avLst/>
          </a:prstGeom>
          <a:noFill/>
          <a:ln w="38100" cap="flat">
            <a:solidFill>
              <a:srgbClr val="4A86E8"/>
            </a:solidFill>
            <a:prstDash val="solid"/>
            <a:round/>
            <a:headEnd type="none" w="lg" len="lg"/>
            <a:tailEnd type="triangle" w="lg" len="lg"/>
          </a:ln>
        </p:spPr>
      </p:cxnSp>
      <p:sp>
        <p:nvSpPr>
          <p:cNvPr id="425" name="Shape 425"/>
          <p:cNvSpPr txBox="1"/>
          <p:nvPr/>
        </p:nvSpPr>
        <p:spPr>
          <a:xfrm>
            <a:off x="838200" y="2667000"/>
            <a:ext cx="3247499" cy="13152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4A86E8"/>
                </a:solidFill>
              </a:rPr>
              <a:t>Q: What are the pros and cons of explicitly managed memory?</a:t>
            </a:r>
          </a:p>
        </p:txBody>
      </p:sp>
      <p:cxnSp>
        <p:nvCxnSpPr>
          <p:cNvPr id="426" name="Shape 426"/>
          <p:cNvCxnSpPr>
            <a:stCxn id="427" idx="0"/>
          </p:cNvCxnSpPr>
          <p:nvPr/>
        </p:nvCxnSpPr>
        <p:spPr>
          <a:xfrm rot="10800000">
            <a:off x="5029199" y="1828800"/>
            <a:ext cx="5400" cy="2362200"/>
          </a:xfrm>
          <a:prstGeom prst="straightConnector1">
            <a:avLst/>
          </a:prstGeom>
          <a:noFill/>
          <a:ln w="38100" cap="flat">
            <a:solidFill>
              <a:srgbClr val="4A86E8"/>
            </a:solidFill>
            <a:prstDash val="solid"/>
            <a:round/>
            <a:headEnd type="none" w="lg" len="lg"/>
            <a:tailEnd type="triangle" w="lg" len="lg"/>
          </a:ln>
        </p:spPr>
      </p:cxnSp>
      <p:sp>
        <p:nvSpPr>
          <p:cNvPr id="427" name="Shape 427"/>
          <p:cNvSpPr txBox="1"/>
          <p:nvPr/>
        </p:nvSpPr>
        <p:spPr>
          <a:xfrm>
            <a:off x="1371600" y="4191000"/>
            <a:ext cx="7325999" cy="838199"/>
          </a:xfrm>
          <a:prstGeom prst="rect">
            <a:avLst/>
          </a:prstGeom>
          <a:noFill/>
          <a:ln>
            <a:noFill/>
          </a:ln>
        </p:spPr>
        <p:txBody>
          <a:bodyPr lIns="91425" tIns="91425" rIns="91425" bIns="91425" anchor="t" anchorCtr="0">
            <a:noAutofit/>
          </a:bodyPr>
          <a:lstStyle/>
          <a:p>
            <a:pPr lvl="0" rtl="0">
              <a:spcBef>
                <a:spcPts val="0"/>
              </a:spcBef>
              <a:buNone/>
            </a:pPr>
            <a:r>
              <a:rPr lang="en" sz="2400" dirty="0">
                <a:solidFill>
                  <a:srgbClr val="4A86E8"/>
                </a:solidFill>
              </a:rPr>
              <a:t>Q: What are the fundamental differences between SIMT and vector SIMD programming model?</a:t>
            </a:r>
          </a:p>
        </p:txBody>
      </p:sp>
      <p:sp>
        <p:nvSpPr>
          <p:cNvPr id="2" name="Slide Number Placeholder 1"/>
          <p:cNvSpPr>
            <a:spLocks noGrp="1"/>
          </p:cNvSpPr>
          <p:nvPr>
            <p:ph type="sldNum" sz="quarter" idx="11"/>
          </p:nvPr>
        </p:nvSpPr>
        <p:spPr/>
        <p:txBody>
          <a:bodyPr/>
          <a:lstStyle/>
          <a:p>
            <a:fld id="{93A9AFAB-0B4A-894D-9A96-190B87C7197E}" type="slidenum">
              <a:rPr lang="en-US" smtClean="0"/>
              <a:t>49</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1000"/>
                                        <p:tgtEl>
                                          <p:spTgt spid="426"/>
                                        </p:tgtEl>
                                      </p:cBhvr>
                                    </p:animEffect>
                                  </p:childTnLst>
                                </p:cTn>
                              </p:par>
                              <p:par>
                                <p:cTn id="8" presetID="10" presetClass="entr" presetSubtype="0" fill="hold" nodeType="withEffect">
                                  <p:stCondLst>
                                    <p:cond delay="0"/>
                                  </p:stCondLst>
                                  <p:childTnLst>
                                    <p:set>
                                      <p:cBhvr>
                                        <p:cTn id="9" dur="1" fill="hold">
                                          <p:stCondLst>
                                            <p:cond delay="0"/>
                                          </p:stCondLst>
                                        </p:cTn>
                                        <p:tgtEl>
                                          <p:spTgt spid="427"/>
                                        </p:tgtEl>
                                        <p:attrNameLst>
                                          <p:attrName>style.visibility</p:attrName>
                                        </p:attrNameLst>
                                      </p:cBhvr>
                                      <p:to>
                                        <p:strVal val="visible"/>
                                      </p:to>
                                    </p:set>
                                    <p:animEffect transition="in" filter="fade">
                                      <p:cBhvr>
                                        <p:cTn id="10" dur="1000"/>
                                        <p:tgtEl>
                                          <p:spTgt spid="4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4"/>
                                        </p:tgtEl>
                                        <p:attrNameLst>
                                          <p:attrName>style.visibility</p:attrName>
                                        </p:attrNameLst>
                                      </p:cBhvr>
                                      <p:to>
                                        <p:strVal val="visible"/>
                                      </p:to>
                                    </p:set>
                                    <p:animEffect transition="in" filter="fade">
                                      <p:cBhvr>
                                        <p:cTn id="15" dur="1000"/>
                                        <p:tgtEl>
                                          <p:spTgt spid="424"/>
                                        </p:tgtEl>
                                      </p:cBhvr>
                                    </p:animEffect>
                                  </p:childTnLst>
                                </p:cTn>
                              </p:par>
                              <p:par>
                                <p:cTn id="16" presetID="10" presetClass="entr" presetSubtype="0" fill="hold" nodeType="withEffect">
                                  <p:stCondLst>
                                    <p:cond delay="0"/>
                                  </p:stCondLst>
                                  <p:childTnLst>
                                    <p:set>
                                      <p:cBhvr>
                                        <p:cTn id="17" dur="1" fill="hold">
                                          <p:stCondLst>
                                            <p:cond delay="0"/>
                                          </p:stCondLst>
                                        </p:cTn>
                                        <p:tgtEl>
                                          <p:spTgt spid="425"/>
                                        </p:tgtEl>
                                        <p:attrNameLst>
                                          <p:attrName>style.visibility</p:attrName>
                                        </p:attrNameLst>
                                      </p:cBhvr>
                                      <p:to>
                                        <p:strVal val="visible"/>
                                      </p:to>
                                    </p:set>
                                    <p:animEffect transition="in" filter="fade">
                                      <p:cBhvr>
                                        <p:cTn id="18" dur="10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In This Lecture, We Will Find Out</a:t>
            </a:r>
          </a:p>
        </p:txBody>
      </p:sp>
      <p:sp>
        <p:nvSpPr>
          <p:cNvPr id="53" name="Shape 5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The </a:t>
            </a:r>
            <a:r>
              <a:rPr lang="en">
                <a:solidFill>
                  <a:srgbClr val="980000"/>
                </a:solidFill>
              </a:rPr>
              <a:t>architecture</a:t>
            </a:r>
            <a:r>
              <a:rPr lang="en"/>
              <a:t> of GPUs</a:t>
            </a:r>
          </a:p>
          <a:p>
            <a:pPr marL="914400" lvl="1" indent="-381000" rtl="0">
              <a:spcBef>
                <a:spcPts val="0"/>
              </a:spcBef>
              <a:buClr>
                <a:schemeClr val="dk1"/>
              </a:buClr>
              <a:buSzPct val="80000"/>
              <a:buFont typeface="Courier New"/>
              <a:buChar char="o"/>
            </a:pPr>
            <a:r>
              <a:rPr lang="en"/>
              <a:t>Single Instruction Multiple Thread</a:t>
            </a:r>
          </a:p>
          <a:p>
            <a:pPr marL="914400" lvl="1" indent="-381000" rtl="0">
              <a:spcBef>
                <a:spcPts val="0"/>
              </a:spcBef>
              <a:buClr>
                <a:schemeClr val="dk1"/>
              </a:buClr>
              <a:buSzPct val="80000"/>
              <a:buFont typeface="Courier New"/>
              <a:buChar char="o"/>
            </a:pPr>
            <a:r>
              <a:rPr lang="en"/>
              <a:t>Memory hierarchy</a:t>
            </a:r>
          </a:p>
          <a:p>
            <a:pPr marL="457200" lvl="0" indent="-419100" rtl="0">
              <a:spcBef>
                <a:spcPts val="0"/>
              </a:spcBef>
              <a:buClr>
                <a:schemeClr val="dk1"/>
              </a:buClr>
              <a:buSzPct val="100000"/>
              <a:buFont typeface="Arial"/>
              <a:buChar char="●"/>
            </a:pPr>
            <a:r>
              <a:rPr lang="en"/>
              <a:t>The </a:t>
            </a:r>
            <a:r>
              <a:rPr lang="en">
                <a:solidFill>
                  <a:srgbClr val="980000"/>
                </a:solidFill>
              </a:rPr>
              <a:t>program model</a:t>
            </a:r>
            <a:r>
              <a:rPr lang="en"/>
              <a:t> of GPUs</a:t>
            </a:r>
          </a:p>
          <a:p>
            <a:pPr marL="914400" lvl="1" indent="-381000" rtl="0">
              <a:spcBef>
                <a:spcPts val="0"/>
              </a:spcBef>
              <a:buClr>
                <a:schemeClr val="dk1"/>
              </a:buClr>
              <a:buSzPct val="80000"/>
              <a:buFont typeface="Courier New"/>
              <a:buChar char="o"/>
            </a:pPr>
            <a:r>
              <a:rPr lang="en"/>
              <a:t>The threading hierarchy</a:t>
            </a:r>
          </a:p>
          <a:p>
            <a:pPr marL="914400" lvl="1" indent="-381000" rtl="0">
              <a:spcBef>
                <a:spcPts val="0"/>
              </a:spcBef>
              <a:buClr>
                <a:schemeClr val="dk1"/>
              </a:buClr>
              <a:buSzPct val="80000"/>
              <a:buFont typeface="Courier New"/>
              <a:buChar char="o"/>
            </a:pPr>
            <a:r>
              <a:rPr lang="en"/>
              <a:t>Memory space</a:t>
            </a:r>
          </a:p>
        </p:txBody>
      </p:sp>
      <p:sp>
        <p:nvSpPr>
          <p:cNvPr id="2" name="Slide Number Placeholder 1"/>
          <p:cNvSpPr>
            <a:spLocks noGrp="1"/>
          </p:cNvSpPr>
          <p:nvPr>
            <p:ph type="sldNum" sz="quarter" idx="11"/>
          </p:nvPr>
        </p:nvSpPr>
        <p:spPr/>
        <p:txBody>
          <a:bodyPr/>
          <a:lstStyle/>
          <a:p>
            <a:fld id="{93A9AFAB-0B4A-894D-9A96-190B87C7197E}" type="slidenum">
              <a:rPr lang="en-US" smtClean="0"/>
              <a:t>5</a:t>
            </a:fld>
            <a:endParaRPr lang="en-US"/>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Take the Same Example Again</a:t>
            </a:r>
          </a:p>
        </p:txBody>
      </p:sp>
      <p:sp>
        <p:nvSpPr>
          <p:cNvPr id="433" name="Shape 433"/>
          <p:cNvSpPr txBox="1">
            <a:spLocks noGrp="1"/>
          </p:cNvSpPr>
          <p:nvPr>
            <p:ph type="body" idx="1"/>
          </p:nvPr>
        </p:nvSpPr>
        <p:spPr>
          <a:xfrm>
            <a:off x="457200" y="1200150"/>
            <a:ext cx="3170099" cy="1312200"/>
          </a:xfrm>
          <a:prstGeom prst="rect">
            <a:avLst/>
          </a:prstGeom>
        </p:spPr>
        <p:txBody>
          <a:bodyPr lIns="91425" tIns="91425" rIns="91425" bIns="91425" anchor="t" anchorCtr="0">
            <a:noAutofit/>
          </a:bodyPr>
          <a:lstStyle/>
          <a:p>
            <a:pPr lvl="0" rtl="0">
              <a:spcBef>
                <a:spcPts val="0"/>
              </a:spcBef>
              <a:buNone/>
            </a:pPr>
            <a:r>
              <a:rPr lang="en" sz="2400"/>
              <a:t>Average over a</a:t>
            </a:r>
          </a:p>
          <a:p>
            <a:pPr lvl="0" rtl="0">
              <a:spcBef>
                <a:spcPts val="0"/>
              </a:spcBef>
              <a:buNone/>
            </a:pPr>
            <a:r>
              <a:rPr lang="en" sz="2400"/>
              <a:t>3x3 window for</a:t>
            </a:r>
          </a:p>
          <a:p>
            <a:pPr lvl="0" rtl="0">
              <a:spcBef>
                <a:spcPts val="0"/>
              </a:spcBef>
              <a:buNone/>
            </a:pPr>
            <a:r>
              <a:rPr lang="en" sz="2400"/>
              <a:t>a 16x16 array</a:t>
            </a:r>
          </a:p>
        </p:txBody>
      </p:sp>
      <p:pic>
        <p:nvPicPr>
          <p:cNvPr id="434" name="Shape 434"/>
          <p:cNvPicPr preferRelativeResize="0"/>
          <p:nvPr/>
        </p:nvPicPr>
        <p:blipFill>
          <a:blip r:embed="rId3">
            <a:alphaModFix/>
          </a:blip>
          <a:stretch>
            <a:fillRect/>
          </a:stretch>
        </p:blipFill>
        <p:spPr>
          <a:xfrm>
            <a:off x="826214" y="3048000"/>
            <a:ext cx="1534477" cy="1534477"/>
          </a:xfrm>
          <a:prstGeom prst="rect">
            <a:avLst/>
          </a:prstGeom>
          <a:noFill/>
          <a:ln>
            <a:noFill/>
          </a:ln>
        </p:spPr>
      </p:pic>
      <p:pic>
        <p:nvPicPr>
          <p:cNvPr id="435" name="Shape 435"/>
          <p:cNvPicPr preferRelativeResize="0"/>
          <p:nvPr/>
        </p:nvPicPr>
        <p:blipFill>
          <a:blip r:embed="rId4">
            <a:alphaModFix/>
          </a:blip>
          <a:stretch>
            <a:fillRect/>
          </a:stretch>
        </p:blipFill>
        <p:spPr>
          <a:xfrm>
            <a:off x="4953000" y="2133600"/>
            <a:ext cx="2403509" cy="3000673"/>
          </a:xfrm>
          <a:prstGeom prst="rect">
            <a:avLst/>
          </a:prstGeom>
          <a:noFill/>
          <a:ln>
            <a:noFill/>
          </a:ln>
        </p:spPr>
      </p:pic>
      <p:sp>
        <p:nvSpPr>
          <p:cNvPr id="436" name="Shape 436"/>
          <p:cNvSpPr txBox="1"/>
          <p:nvPr/>
        </p:nvSpPr>
        <p:spPr>
          <a:xfrm>
            <a:off x="4139633" y="1005300"/>
            <a:ext cx="4866900" cy="899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r>
              <a:rPr lang="en" sz="2400" dirty="0"/>
              <a:t>Assume </a:t>
            </a:r>
            <a:r>
              <a:rPr lang="en" sz="2400" dirty="0">
                <a:solidFill>
                  <a:srgbClr val="4A86E8"/>
                </a:solidFill>
              </a:rPr>
              <a:t>vector SIMD</a:t>
            </a:r>
            <a:r>
              <a:rPr lang="en" sz="2400" dirty="0"/>
              <a:t> and </a:t>
            </a:r>
            <a:r>
              <a:rPr lang="en" sz="2400" dirty="0">
                <a:solidFill>
                  <a:srgbClr val="38761D"/>
                </a:solidFill>
              </a:rPr>
              <a:t>SIMT</a:t>
            </a:r>
            <a:r>
              <a:rPr lang="en" sz="2400" dirty="0"/>
              <a:t> both have shared memory.</a:t>
            </a:r>
          </a:p>
          <a:p>
            <a:pPr lvl="0" rtl="0">
              <a:spcBef>
                <a:spcPts val="0"/>
              </a:spcBef>
              <a:buNone/>
            </a:pPr>
            <a:r>
              <a:rPr lang="en" sz="2400" dirty="0">
                <a:solidFill>
                  <a:srgbClr val="FF0000"/>
                </a:solidFill>
              </a:rPr>
              <a:t>What are the differences?</a:t>
            </a:r>
          </a:p>
        </p:txBody>
      </p:sp>
      <p:sp>
        <p:nvSpPr>
          <p:cNvPr id="2" name="Slide Number Placeholder 1"/>
          <p:cNvSpPr>
            <a:spLocks noGrp="1"/>
          </p:cNvSpPr>
          <p:nvPr>
            <p:ph type="sldNum" sz="quarter" idx="11"/>
          </p:nvPr>
        </p:nvSpPr>
        <p:spPr/>
        <p:txBody>
          <a:bodyPr/>
          <a:lstStyle/>
          <a:p>
            <a:fld id="{93A9AFAB-0B4A-894D-9A96-190B87C7197E}" type="slidenum">
              <a:rPr lang="en-US" smtClean="0"/>
              <a:t>50</a:t>
            </a:fld>
            <a:endParaRPr lang="en-US"/>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129520" y="895500"/>
            <a:ext cx="4519800" cy="4057499"/>
          </a:xfrm>
          <a:prstGeom prst="rect">
            <a:avLst/>
          </a:prstGeom>
        </p:spPr>
        <p:txBody>
          <a:bodyPr lIns="91425" tIns="91425" rIns="91425" bIns="91425" anchor="t" anchorCtr="0">
            <a:noAutofit/>
          </a:bodyPr>
          <a:lstStyle/>
          <a:p>
            <a:pPr lvl="0" rtl="0">
              <a:spcBef>
                <a:spcPts val="0"/>
              </a:spcBef>
              <a:buNone/>
            </a:pPr>
            <a:r>
              <a:rPr lang="en" sz="1400"/>
              <a:t>int A[16][16]; </a:t>
            </a:r>
            <a:r>
              <a:rPr lang="en" sz="1400">
                <a:solidFill>
                  <a:srgbClr val="980000"/>
                </a:solidFill>
              </a:rPr>
              <a:t>// A in global memory</a:t>
            </a:r>
          </a:p>
          <a:p>
            <a:pPr lvl="0" rtl="0">
              <a:spcBef>
                <a:spcPts val="0"/>
              </a:spcBef>
              <a:buNone/>
            </a:pPr>
            <a:r>
              <a:rPr lang="en" sz="1400">
                <a:solidFill>
                  <a:srgbClr val="285BAC"/>
                </a:solidFill>
              </a:rPr>
              <a:t>__shared__ int B[16][16];</a:t>
            </a:r>
            <a:r>
              <a:rPr lang="en" sz="1400"/>
              <a:t> </a:t>
            </a:r>
            <a:r>
              <a:rPr lang="en" sz="1400">
                <a:solidFill>
                  <a:srgbClr val="980000"/>
                </a:solidFill>
              </a:rPr>
              <a:t>// B in shared mem</a:t>
            </a:r>
          </a:p>
          <a:p>
            <a:pPr marL="0" marR="0" lvl="0" indent="0" algn="l" rtl="0">
              <a:lnSpc>
                <a:spcPct val="100000"/>
              </a:lnSpc>
              <a:spcBef>
                <a:spcPts val="600"/>
              </a:spcBef>
              <a:spcAft>
                <a:spcPts val="0"/>
              </a:spcAft>
              <a:buNone/>
            </a:pPr>
            <a:r>
              <a:rPr lang="en" sz="1400"/>
              <a:t>for(i=0;i&lt;16;i++){</a:t>
            </a:r>
          </a:p>
          <a:p>
            <a:pPr lvl="0" rtl="0">
              <a:spcBef>
                <a:spcPts val="0"/>
              </a:spcBef>
              <a:buNone/>
            </a:pPr>
            <a:r>
              <a:rPr lang="en" sz="1400"/>
              <a:t>    for(j=0;i&lt;4;j+=4){</a:t>
            </a:r>
          </a:p>
          <a:p>
            <a:pPr marL="0" marR="0" lvl="0" indent="0" algn="l" rtl="0">
              <a:lnSpc>
                <a:spcPct val="100000"/>
              </a:lnSpc>
              <a:spcBef>
                <a:spcPts val="600"/>
              </a:spcBef>
              <a:spcAft>
                <a:spcPts val="0"/>
              </a:spcAft>
              <a:buNone/>
            </a:pPr>
            <a:r>
              <a:rPr lang="en" sz="1400"/>
              <a:t>        movups xmm0, [ &amp;A[i][j] ]</a:t>
            </a:r>
          </a:p>
          <a:p>
            <a:pPr marL="0" marR="0" lvl="0" indent="0" algn="l" rtl="0">
              <a:lnSpc>
                <a:spcPct val="100000"/>
              </a:lnSpc>
              <a:spcBef>
                <a:spcPts val="600"/>
              </a:spcBef>
              <a:spcAft>
                <a:spcPts val="0"/>
              </a:spcAft>
              <a:buNone/>
            </a:pPr>
            <a:r>
              <a:rPr lang="en" sz="1400"/>
              <a:t>        movups [ &amp;B[i][j] ], xmm0 }}</a:t>
            </a:r>
          </a:p>
          <a:p>
            <a:pPr lvl="0" rtl="0">
              <a:spcBef>
                <a:spcPts val="0"/>
              </a:spcBef>
              <a:buNone/>
            </a:pPr>
            <a:r>
              <a:rPr lang="en" sz="1400"/>
              <a:t>for(i=0;i&lt;16;i++){</a:t>
            </a:r>
          </a:p>
          <a:p>
            <a:pPr lvl="0" rtl="0">
              <a:spcBef>
                <a:spcPts val="0"/>
              </a:spcBef>
              <a:buNone/>
            </a:pPr>
            <a:r>
              <a:rPr lang="en" sz="1400"/>
              <a:t>    for(j=0;i&lt;4;j+=4){</a:t>
            </a:r>
          </a:p>
          <a:p>
            <a:pPr lvl="0" rtl="0">
              <a:spcBef>
                <a:spcPts val="0"/>
              </a:spcBef>
              <a:buNone/>
            </a:pPr>
            <a:r>
              <a:rPr lang="en" sz="1400"/>
              <a:t>        addps xmm1, [ &amp;B[i-1][j-1] ]</a:t>
            </a:r>
          </a:p>
          <a:p>
            <a:pPr marL="0" marR="0" lvl="0" indent="0" algn="l" rtl="0">
              <a:lnSpc>
                <a:spcPct val="100000"/>
              </a:lnSpc>
              <a:spcBef>
                <a:spcPts val="600"/>
              </a:spcBef>
              <a:spcAft>
                <a:spcPts val="0"/>
              </a:spcAft>
              <a:buNone/>
            </a:pPr>
            <a:r>
              <a:rPr lang="en" sz="1400"/>
              <a:t>        addps xmm1, [ &amp;B[i-1][j] ]</a:t>
            </a:r>
          </a:p>
          <a:p>
            <a:pPr marL="0" marR="0" lvl="0" indent="0" algn="l" rtl="0">
              <a:lnSpc>
                <a:spcPct val="100000"/>
              </a:lnSpc>
              <a:spcBef>
                <a:spcPts val="600"/>
              </a:spcBef>
              <a:spcAft>
                <a:spcPts val="0"/>
              </a:spcAft>
              <a:buNone/>
            </a:pPr>
            <a:r>
              <a:rPr lang="en" sz="1400"/>
              <a:t>        … divps xmm1, 9 }}</a:t>
            </a:r>
          </a:p>
          <a:p>
            <a:pPr lvl="0" rtl="0">
              <a:spcBef>
                <a:spcPts val="0"/>
              </a:spcBef>
              <a:buNone/>
            </a:pPr>
            <a:r>
              <a:rPr lang="en" sz="1400"/>
              <a:t>for(i=0;i&lt;16;i++){</a:t>
            </a:r>
          </a:p>
          <a:p>
            <a:pPr lvl="0" rtl="0">
              <a:spcBef>
                <a:spcPts val="0"/>
              </a:spcBef>
              <a:buNone/>
            </a:pPr>
            <a:r>
              <a:rPr lang="en" sz="1400"/>
              <a:t>    for(j=0;i&lt;4;j+=4){</a:t>
            </a:r>
          </a:p>
          <a:p>
            <a:pPr lvl="0" rtl="0">
              <a:spcBef>
                <a:spcPts val="0"/>
              </a:spcBef>
              <a:buNone/>
            </a:pPr>
            <a:r>
              <a:rPr lang="en" sz="1400"/>
              <a:t>        addps [ &amp;A[i][j] ], xmm1 }}</a:t>
            </a:r>
          </a:p>
        </p:txBody>
      </p:sp>
      <p:sp>
        <p:nvSpPr>
          <p:cNvPr id="442" name="Shape 442"/>
          <p:cNvSpPr txBox="1"/>
          <p:nvPr/>
        </p:nvSpPr>
        <p:spPr>
          <a:xfrm>
            <a:off x="4622225" y="859200"/>
            <a:ext cx="4334700" cy="3408000"/>
          </a:xfrm>
          <a:prstGeom prst="rect">
            <a:avLst/>
          </a:prstGeom>
          <a:noFill/>
          <a:ln>
            <a:noFill/>
          </a:ln>
        </p:spPr>
        <p:txBody>
          <a:bodyPr lIns="91425" tIns="91425" rIns="91425" bIns="91425" anchor="t" anchorCtr="0">
            <a:noAutofit/>
          </a:bodyPr>
          <a:lstStyle/>
          <a:p>
            <a:pPr lvl="0" rtl="0">
              <a:spcBef>
                <a:spcPts val="600"/>
              </a:spcBef>
              <a:buNone/>
            </a:pPr>
            <a:r>
              <a:rPr lang="en"/>
              <a:t>kernelF</a:t>
            </a:r>
            <a:r>
              <a:rPr lang="en">
                <a:solidFill>
                  <a:srgbClr val="38761D"/>
                </a:solidFill>
              </a:rPr>
              <a:t>&lt;&lt;&lt;(1,1),(16,16)&gt;&gt;&gt;</a:t>
            </a:r>
            <a:r>
              <a:rPr lang="en"/>
              <a:t>(A);</a:t>
            </a:r>
          </a:p>
          <a:p>
            <a:pPr lvl="0" rtl="0">
              <a:spcBef>
                <a:spcPts val="600"/>
              </a:spcBef>
              <a:buNone/>
            </a:pPr>
            <a:r>
              <a:rPr lang="en"/>
              <a:t>__device__    kernelF(A){</a:t>
            </a:r>
          </a:p>
          <a:p>
            <a:pPr lvl="0" rtl="0">
              <a:spcBef>
                <a:spcPts val="600"/>
              </a:spcBef>
              <a:buNone/>
            </a:pPr>
            <a:r>
              <a:rPr lang="en"/>
              <a:t>    </a:t>
            </a:r>
            <a:r>
              <a:rPr lang="en">
                <a:solidFill>
                  <a:srgbClr val="38761D"/>
                </a:solidFill>
              </a:rPr>
              <a:t>__shared__ smem[16][16];</a:t>
            </a:r>
          </a:p>
          <a:p>
            <a:pPr lvl="0" rtl="0">
              <a:spcBef>
                <a:spcPts val="600"/>
              </a:spcBef>
              <a:buNone/>
            </a:pPr>
            <a:r>
              <a:rPr lang="en"/>
              <a:t>    i = threadIdx.y;</a:t>
            </a:r>
          </a:p>
          <a:p>
            <a:pPr lvl="0" rtl="0">
              <a:spcBef>
                <a:spcPts val="600"/>
              </a:spcBef>
              <a:buNone/>
            </a:pPr>
            <a:r>
              <a:rPr lang="en"/>
              <a:t>    j = threadIdx.x;</a:t>
            </a:r>
          </a:p>
          <a:p>
            <a:pPr lvl="0" rtl="0">
              <a:spcBef>
                <a:spcPts val="600"/>
              </a:spcBef>
              <a:buNone/>
            </a:pPr>
            <a:r>
              <a:rPr lang="en"/>
              <a:t>    smem[i][j] = A[i][j]; // load to smem</a:t>
            </a:r>
          </a:p>
          <a:p>
            <a:pPr lvl="0" rtl="0">
              <a:spcBef>
                <a:spcPts val="600"/>
              </a:spcBef>
              <a:buNone/>
            </a:pPr>
            <a:r>
              <a:rPr lang="en"/>
              <a:t>    __sync(); // threads wait at barrier</a:t>
            </a:r>
          </a:p>
          <a:p>
            <a:pPr lvl="0" rtl="0">
              <a:spcBef>
                <a:spcPts val="600"/>
              </a:spcBef>
              <a:buNone/>
            </a:pPr>
            <a:r>
              <a:rPr lang="en"/>
              <a:t>    A[i][j] = ( smem[i-1][j-1] + smem[i-1][j] +</a:t>
            </a:r>
          </a:p>
          <a:p>
            <a:pPr lvl="0" rtl="0">
              <a:spcBef>
                <a:spcPts val="600"/>
              </a:spcBef>
              <a:buNone/>
            </a:pPr>
            <a:r>
              <a:rPr lang="en"/>
              <a:t>                   … + smem[i+1][i+1] ) / 9;</a:t>
            </a:r>
          </a:p>
          <a:p>
            <a:pPr lvl="0" rtl="0">
              <a:spcBef>
                <a:spcPts val="600"/>
              </a:spcBef>
              <a:buNone/>
            </a:pPr>
            <a:r>
              <a:rPr lang="en"/>
              <a:t>}</a:t>
            </a:r>
          </a:p>
          <a:p>
            <a:pPr lvl="0" rtl="0">
              <a:spcBef>
                <a:spcPts val="0"/>
              </a:spcBef>
              <a:buNone/>
            </a:pPr>
            <a:endParaRPr/>
          </a:p>
        </p:txBody>
      </p:sp>
      <p:sp>
        <p:nvSpPr>
          <p:cNvPr id="443" name="Shape 4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dirty="0"/>
              <a:t>Vector SIMD </a:t>
            </a:r>
            <a:r>
              <a:rPr lang="en" dirty="0" err="1"/>
              <a:t>v.s</a:t>
            </a:r>
            <a:r>
              <a:rPr lang="en" dirty="0"/>
              <a:t>. SIMT</a:t>
            </a:r>
          </a:p>
        </p:txBody>
      </p:sp>
      <p:cxnSp>
        <p:nvCxnSpPr>
          <p:cNvPr id="444" name="Shape 444"/>
          <p:cNvCxnSpPr/>
          <p:nvPr/>
        </p:nvCxnSpPr>
        <p:spPr>
          <a:xfrm>
            <a:off x="3048000" y="1513417"/>
            <a:ext cx="0" cy="973666"/>
          </a:xfrm>
          <a:prstGeom prst="straightConnector1">
            <a:avLst/>
          </a:prstGeom>
          <a:noFill/>
          <a:ln w="19050" cap="flat">
            <a:solidFill>
              <a:srgbClr val="FF9900"/>
            </a:solidFill>
            <a:prstDash val="solid"/>
            <a:round/>
            <a:headEnd type="stealth" w="lg" len="lg"/>
            <a:tailEnd type="stealth" w="lg" len="lg"/>
          </a:ln>
        </p:spPr>
      </p:cxnSp>
      <p:sp>
        <p:nvSpPr>
          <p:cNvPr id="445" name="Shape 445"/>
          <p:cNvSpPr txBox="1"/>
          <p:nvPr/>
        </p:nvSpPr>
        <p:spPr>
          <a:xfrm>
            <a:off x="3200400" y="1790706"/>
            <a:ext cx="609599" cy="457200"/>
          </a:xfrm>
          <a:prstGeom prst="rect">
            <a:avLst/>
          </a:prstGeom>
          <a:noFill/>
          <a:ln>
            <a:noFill/>
          </a:ln>
        </p:spPr>
        <p:txBody>
          <a:bodyPr lIns="91425" tIns="91425" rIns="91425" bIns="91425" anchor="t" anchorCtr="0">
            <a:noAutofit/>
          </a:bodyPr>
          <a:lstStyle/>
          <a:p>
            <a:pPr>
              <a:spcBef>
                <a:spcPts val="0"/>
              </a:spcBef>
              <a:buNone/>
            </a:pPr>
            <a:r>
              <a:rPr lang="en" sz="1800">
                <a:solidFill>
                  <a:srgbClr val="FF9900"/>
                </a:solidFill>
              </a:rPr>
              <a:t>(1)</a:t>
            </a:r>
          </a:p>
        </p:txBody>
      </p:sp>
      <p:sp>
        <p:nvSpPr>
          <p:cNvPr id="446" name="Shape 446"/>
          <p:cNvSpPr txBox="1"/>
          <p:nvPr/>
        </p:nvSpPr>
        <p:spPr>
          <a:xfrm>
            <a:off x="7620000" y="2286000"/>
            <a:ext cx="609599" cy="4572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9900"/>
                </a:solidFill>
              </a:rPr>
              <a:t>(1)</a:t>
            </a:r>
          </a:p>
        </p:txBody>
      </p:sp>
      <p:cxnSp>
        <p:nvCxnSpPr>
          <p:cNvPr id="447" name="Shape 447"/>
          <p:cNvCxnSpPr/>
          <p:nvPr/>
        </p:nvCxnSpPr>
        <p:spPr>
          <a:xfrm>
            <a:off x="3048000" y="2588693"/>
            <a:ext cx="0" cy="1147224"/>
          </a:xfrm>
          <a:prstGeom prst="straightConnector1">
            <a:avLst/>
          </a:prstGeom>
          <a:noFill/>
          <a:ln w="19050" cap="flat">
            <a:solidFill>
              <a:srgbClr val="FF9900"/>
            </a:solidFill>
            <a:prstDash val="solid"/>
            <a:round/>
            <a:headEnd type="stealth" w="lg" len="lg"/>
            <a:tailEnd type="stealth" w="lg" len="lg"/>
          </a:ln>
        </p:spPr>
      </p:cxnSp>
      <p:sp>
        <p:nvSpPr>
          <p:cNvPr id="448" name="Shape 448"/>
          <p:cNvSpPr txBox="1"/>
          <p:nvPr/>
        </p:nvSpPr>
        <p:spPr>
          <a:xfrm>
            <a:off x="3200400" y="2904076"/>
            <a:ext cx="609599" cy="457200"/>
          </a:xfrm>
          <a:prstGeom prst="rect">
            <a:avLst/>
          </a:prstGeom>
          <a:noFill/>
          <a:ln>
            <a:noFill/>
          </a:ln>
        </p:spPr>
        <p:txBody>
          <a:bodyPr lIns="91425" tIns="91425" rIns="91425" bIns="91425" anchor="t" anchorCtr="0">
            <a:noAutofit/>
          </a:bodyPr>
          <a:lstStyle/>
          <a:p>
            <a:pPr lvl="0" rtl="0">
              <a:spcBef>
                <a:spcPts val="0"/>
              </a:spcBef>
              <a:buNone/>
            </a:pPr>
            <a:r>
              <a:rPr lang="en" sz="1800" dirty="0">
                <a:solidFill>
                  <a:srgbClr val="FF9900"/>
                </a:solidFill>
              </a:rPr>
              <a:t>(2)</a:t>
            </a:r>
          </a:p>
        </p:txBody>
      </p:sp>
      <p:sp>
        <p:nvSpPr>
          <p:cNvPr id="449" name="Shape 449"/>
          <p:cNvSpPr txBox="1"/>
          <p:nvPr/>
        </p:nvSpPr>
        <p:spPr>
          <a:xfrm>
            <a:off x="8382000" y="3018370"/>
            <a:ext cx="609599" cy="457200"/>
          </a:xfrm>
          <a:prstGeom prst="rect">
            <a:avLst/>
          </a:prstGeom>
          <a:noFill/>
          <a:ln>
            <a:noFill/>
          </a:ln>
        </p:spPr>
        <p:txBody>
          <a:bodyPr lIns="91425" tIns="91425" rIns="91425" bIns="91425" anchor="t" anchorCtr="0">
            <a:noAutofit/>
          </a:bodyPr>
          <a:lstStyle/>
          <a:p>
            <a:pPr lvl="0" rtl="0">
              <a:spcBef>
                <a:spcPts val="0"/>
              </a:spcBef>
              <a:buNone/>
            </a:pPr>
            <a:r>
              <a:rPr lang="en" sz="1800" dirty="0">
                <a:solidFill>
                  <a:srgbClr val="FF9900"/>
                </a:solidFill>
              </a:rPr>
              <a:t>(2)</a:t>
            </a:r>
          </a:p>
        </p:txBody>
      </p:sp>
      <p:cxnSp>
        <p:nvCxnSpPr>
          <p:cNvPr id="450" name="Shape 450"/>
          <p:cNvCxnSpPr/>
          <p:nvPr/>
        </p:nvCxnSpPr>
        <p:spPr>
          <a:xfrm>
            <a:off x="8229599" y="2988740"/>
            <a:ext cx="1" cy="552446"/>
          </a:xfrm>
          <a:prstGeom prst="straightConnector1">
            <a:avLst/>
          </a:prstGeom>
          <a:noFill/>
          <a:ln w="19050" cap="flat">
            <a:solidFill>
              <a:srgbClr val="FF9900"/>
            </a:solidFill>
            <a:prstDash val="solid"/>
            <a:round/>
            <a:headEnd type="stealth" w="lg" len="lg"/>
            <a:tailEnd type="stealth" w="lg" len="lg"/>
          </a:ln>
        </p:spPr>
      </p:cxnSp>
      <p:cxnSp>
        <p:nvCxnSpPr>
          <p:cNvPr id="451" name="Shape 451"/>
          <p:cNvCxnSpPr/>
          <p:nvPr/>
        </p:nvCxnSpPr>
        <p:spPr>
          <a:xfrm>
            <a:off x="3048000" y="3780382"/>
            <a:ext cx="0" cy="622285"/>
          </a:xfrm>
          <a:prstGeom prst="straightConnector1">
            <a:avLst/>
          </a:prstGeom>
          <a:noFill/>
          <a:ln w="19050" cap="flat">
            <a:solidFill>
              <a:srgbClr val="FF9900"/>
            </a:solidFill>
            <a:prstDash val="solid"/>
            <a:round/>
            <a:headEnd type="stealth" w="lg" len="lg"/>
            <a:tailEnd type="stealth" w="lg" len="lg"/>
          </a:ln>
        </p:spPr>
      </p:cxnSp>
      <p:sp>
        <p:nvSpPr>
          <p:cNvPr id="452" name="Shape 452"/>
          <p:cNvSpPr txBox="1"/>
          <p:nvPr/>
        </p:nvSpPr>
        <p:spPr>
          <a:xfrm>
            <a:off x="3200400" y="3826952"/>
            <a:ext cx="609599" cy="457200"/>
          </a:xfrm>
          <a:prstGeom prst="rect">
            <a:avLst/>
          </a:prstGeom>
          <a:noFill/>
          <a:ln>
            <a:noFill/>
          </a:ln>
        </p:spPr>
        <p:txBody>
          <a:bodyPr lIns="91425" tIns="91425" rIns="91425" bIns="91425" anchor="t" anchorCtr="0">
            <a:noAutofit/>
          </a:bodyPr>
          <a:lstStyle/>
          <a:p>
            <a:pPr lvl="0" rtl="0">
              <a:spcBef>
                <a:spcPts val="0"/>
              </a:spcBef>
              <a:buNone/>
            </a:pPr>
            <a:r>
              <a:rPr lang="en" sz="1800" dirty="0">
                <a:solidFill>
                  <a:srgbClr val="FF9900"/>
                </a:solidFill>
              </a:rPr>
              <a:t>(3)</a:t>
            </a:r>
          </a:p>
        </p:txBody>
      </p:sp>
      <p:sp>
        <p:nvSpPr>
          <p:cNvPr id="453" name="Shape 453"/>
          <p:cNvSpPr txBox="1"/>
          <p:nvPr/>
        </p:nvSpPr>
        <p:spPr>
          <a:xfrm>
            <a:off x="4900085" y="3105153"/>
            <a:ext cx="609599" cy="457200"/>
          </a:xfrm>
          <a:prstGeom prst="rect">
            <a:avLst/>
          </a:prstGeom>
          <a:noFill/>
          <a:ln>
            <a:noFill/>
          </a:ln>
        </p:spPr>
        <p:txBody>
          <a:bodyPr lIns="91425" tIns="91425" rIns="91425" bIns="91425" anchor="t" anchorCtr="0">
            <a:noAutofit/>
          </a:bodyPr>
          <a:lstStyle/>
          <a:p>
            <a:pPr lvl="0" rtl="0">
              <a:spcBef>
                <a:spcPts val="0"/>
              </a:spcBef>
              <a:buNone/>
            </a:pPr>
            <a:r>
              <a:rPr lang="en" sz="1800" dirty="0">
                <a:solidFill>
                  <a:srgbClr val="FF9900"/>
                </a:solidFill>
              </a:rPr>
              <a:t>(3)</a:t>
            </a:r>
          </a:p>
        </p:txBody>
      </p:sp>
      <p:sp>
        <p:nvSpPr>
          <p:cNvPr id="454" name="Shape 454"/>
          <p:cNvSpPr txBox="1"/>
          <p:nvPr/>
        </p:nvSpPr>
        <p:spPr>
          <a:xfrm>
            <a:off x="4495800" y="4038600"/>
            <a:ext cx="4267199" cy="990599"/>
          </a:xfrm>
          <a:prstGeom prst="rect">
            <a:avLst/>
          </a:prstGeom>
          <a:noFill/>
          <a:ln>
            <a:noFill/>
          </a:ln>
        </p:spPr>
        <p:txBody>
          <a:bodyPr lIns="91425" tIns="91425" rIns="91425" bIns="91425" anchor="t" anchorCtr="0">
            <a:noAutofit/>
          </a:bodyPr>
          <a:lstStyle/>
          <a:p>
            <a:pPr marL="457200" lvl="0" indent="-342900" rtl="0">
              <a:spcBef>
                <a:spcPts val="0"/>
              </a:spcBef>
              <a:buClr>
                <a:srgbClr val="FF9900"/>
              </a:buClr>
              <a:buSzPct val="100000"/>
              <a:buFont typeface="Arial"/>
              <a:buAutoNum type="arabicParenBoth"/>
            </a:pPr>
            <a:r>
              <a:rPr lang="en" sz="1800">
                <a:solidFill>
                  <a:srgbClr val="FF9900"/>
                </a:solidFill>
              </a:rPr>
              <a:t>load to shared mem</a:t>
            </a:r>
          </a:p>
          <a:p>
            <a:pPr marL="457200" lvl="0" indent="-342900" rtl="0">
              <a:spcBef>
                <a:spcPts val="0"/>
              </a:spcBef>
              <a:buClr>
                <a:srgbClr val="FF9900"/>
              </a:buClr>
              <a:buSzPct val="100000"/>
              <a:buFont typeface="Arial"/>
              <a:buAutoNum type="arabicParenBoth"/>
            </a:pPr>
            <a:r>
              <a:rPr lang="en" sz="1800">
                <a:solidFill>
                  <a:srgbClr val="FF9900"/>
                </a:solidFill>
              </a:rPr>
              <a:t>compute</a:t>
            </a:r>
          </a:p>
          <a:p>
            <a:pPr marL="457200" lvl="0" indent="-342900" rtl="0">
              <a:spcBef>
                <a:spcPts val="0"/>
              </a:spcBef>
              <a:buClr>
                <a:srgbClr val="FF9900"/>
              </a:buClr>
              <a:buSzPct val="100000"/>
              <a:buFont typeface="Arial"/>
              <a:buAutoNum type="arabicParenBoth"/>
            </a:pPr>
            <a:r>
              <a:rPr lang="en" sz="1800">
                <a:solidFill>
                  <a:srgbClr val="FF9900"/>
                </a:solidFill>
              </a:rPr>
              <a:t>store to global mem</a:t>
            </a:r>
          </a:p>
        </p:txBody>
      </p:sp>
      <p:sp>
        <p:nvSpPr>
          <p:cNvPr id="2" name="Slide Number Placeholder 1"/>
          <p:cNvSpPr>
            <a:spLocks noGrp="1"/>
          </p:cNvSpPr>
          <p:nvPr>
            <p:ph type="sldNum" sz="quarter" idx="11"/>
          </p:nvPr>
        </p:nvSpPr>
        <p:spPr/>
        <p:txBody>
          <a:bodyPr/>
          <a:lstStyle/>
          <a:p>
            <a:fld id="{93A9AFAB-0B4A-894D-9A96-190B87C7197E}" type="slidenum">
              <a:rPr lang="en-US" smtClean="0"/>
              <a:t>51</a:t>
            </a:fld>
            <a:endParaRPr lang="en-US"/>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129520" y="895500"/>
            <a:ext cx="4519800" cy="4057499"/>
          </a:xfrm>
          <a:prstGeom prst="rect">
            <a:avLst/>
          </a:prstGeom>
        </p:spPr>
        <p:txBody>
          <a:bodyPr lIns="91425" tIns="91425" rIns="91425" bIns="91425" anchor="t" anchorCtr="0">
            <a:noAutofit/>
          </a:bodyPr>
          <a:lstStyle/>
          <a:p>
            <a:pPr lvl="0" rtl="0">
              <a:spcBef>
                <a:spcPts val="0"/>
              </a:spcBef>
              <a:buNone/>
            </a:pPr>
            <a:r>
              <a:rPr lang="en" sz="1400"/>
              <a:t>int A[16][16]; </a:t>
            </a:r>
            <a:r>
              <a:rPr lang="en" sz="1400">
                <a:solidFill>
                  <a:srgbClr val="980000"/>
                </a:solidFill>
              </a:rPr>
              <a:t>// A in global memory</a:t>
            </a:r>
          </a:p>
          <a:p>
            <a:pPr lvl="0" rtl="0">
              <a:spcBef>
                <a:spcPts val="0"/>
              </a:spcBef>
              <a:buNone/>
            </a:pPr>
            <a:r>
              <a:rPr lang="en" sz="1400">
                <a:solidFill>
                  <a:srgbClr val="285BAC"/>
                </a:solidFill>
              </a:rPr>
              <a:t>__shared__ int B[16][16];</a:t>
            </a:r>
            <a:r>
              <a:rPr lang="en" sz="1400"/>
              <a:t> </a:t>
            </a:r>
            <a:r>
              <a:rPr lang="en" sz="1400">
                <a:solidFill>
                  <a:srgbClr val="980000"/>
                </a:solidFill>
              </a:rPr>
              <a:t>// B in shared mem</a:t>
            </a:r>
          </a:p>
          <a:p>
            <a:pPr marL="0" marR="0" lvl="0" indent="0" algn="l" rtl="0">
              <a:lnSpc>
                <a:spcPct val="100000"/>
              </a:lnSpc>
              <a:spcBef>
                <a:spcPts val="600"/>
              </a:spcBef>
              <a:spcAft>
                <a:spcPts val="0"/>
              </a:spcAft>
              <a:buNone/>
            </a:pPr>
            <a:r>
              <a:rPr lang="en" sz="1400"/>
              <a:t>for(i=0;i&lt;16;i++){</a:t>
            </a:r>
          </a:p>
          <a:p>
            <a:pPr lvl="0" rtl="0">
              <a:spcBef>
                <a:spcPts val="0"/>
              </a:spcBef>
              <a:buNone/>
            </a:pPr>
            <a:r>
              <a:rPr lang="en" sz="1400"/>
              <a:t>    for(j=0;i&lt;4;j+=4){</a:t>
            </a:r>
          </a:p>
          <a:p>
            <a:pPr marL="0" marR="0" lvl="0" indent="0" algn="l" rtl="0">
              <a:lnSpc>
                <a:spcPct val="100000"/>
              </a:lnSpc>
              <a:spcBef>
                <a:spcPts val="600"/>
              </a:spcBef>
              <a:spcAft>
                <a:spcPts val="0"/>
              </a:spcAft>
              <a:buNone/>
            </a:pPr>
            <a:r>
              <a:rPr lang="en" sz="1400"/>
              <a:t>        movups xmm0, [ &amp;A[i][j] ]</a:t>
            </a:r>
          </a:p>
          <a:p>
            <a:pPr marL="0" marR="0" lvl="0" indent="0" algn="l" rtl="0">
              <a:lnSpc>
                <a:spcPct val="100000"/>
              </a:lnSpc>
              <a:spcBef>
                <a:spcPts val="600"/>
              </a:spcBef>
              <a:spcAft>
                <a:spcPts val="0"/>
              </a:spcAft>
              <a:buNone/>
            </a:pPr>
            <a:r>
              <a:rPr lang="en" sz="1400"/>
              <a:t>        movups [ &amp;B[i][j] ], xmm0 }}</a:t>
            </a:r>
          </a:p>
          <a:p>
            <a:pPr lvl="0" rtl="0">
              <a:spcBef>
                <a:spcPts val="0"/>
              </a:spcBef>
              <a:buNone/>
            </a:pPr>
            <a:r>
              <a:rPr lang="en" sz="1400"/>
              <a:t>for(i=0;i&lt;16;i++){</a:t>
            </a:r>
          </a:p>
          <a:p>
            <a:pPr lvl="0" rtl="0">
              <a:spcBef>
                <a:spcPts val="0"/>
              </a:spcBef>
              <a:buNone/>
            </a:pPr>
            <a:r>
              <a:rPr lang="en" sz="1400"/>
              <a:t>    for(j=0;i&lt;4;j+=4){</a:t>
            </a:r>
          </a:p>
          <a:p>
            <a:pPr lvl="0" rtl="0">
              <a:spcBef>
                <a:spcPts val="0"/>
              </a:spcBef>
              <a:buNone/>
            </a:pPr>
            <a:r>
              <a:rPr lang="en" sz="1400"/>
              <a:t>        addps xmm1, [ &amp;B[i-1][j-1] ]</a:t>
            </a:r>
          </a:p>
          <a:p>
            <a:pPr marL="0" marR="0" lvl="0" indent="0" algn="l" rtl="0">
              <a:lnSpc>
                <a:spcPct val="100000"/>
              </a:lnSpc>
              <a:spcBef>
                <a:spcPts val="600"/>
              </a:spcBef>
              <a:spcAft>
                <a:spcPts val="0"/>
              </a:spcAft>
              <a:buNone/>
            </a:pPr>
            <a:r>
              <a:rPr lang="en" sz="1400"/>
              <a:t>        addps xmm1, [ &amp;B[i-1][j] ]</a:t>
            </a:r>
          </a:p>
          <a:p>
            <a:pPr marL="0" marR="0" lvl="0" indent="0" algn="l" rtl="0">
              <a:lnSpc>
                <a:spcPct val="100000"/>
              </a:lnSpc>
              <a:spcBef>
                <a:spcPts val="600"/>
              </a:spcBef>
              <a:spcAft>
                <a:spcPts val="0"/>
              </a:spcAft>
              <a:buNone/>
            </a:pPr>
            <a:r>
              <a:rPr lang="en" sz="1400"/>
              <a:t>        … divps xmm1, 9 }}</a:t>
            </a:r>
          </a:p>
          <a:p>
            <a:pPr lvl="0" rtl="0">
              <a:spcBef>
                <a:spcPts val="0"/>
              </a:spcBef>
              <a:buNone/>
            </a:pPr>
            <a:r>
              <a:rPr lang="en" sz="1400"/>
              <a:t>for(i=0;i&lt;16;i++){</a:t>
            </a:r>
          </a:p>
          <a:p>
            <a:pPr lvl="0" rtl="0">
              <a:spcBef>
                <a:spcPts val="0"/>
              </a:spcBef>
              <a:buNone/>
            </a:pPr>
            <a:r>
              <a:rPr lang="en" sz="1400"/>
              <a:t>    for(j=0;i&lt;4;j+=4){</a:t>
            </a:r>
          </a:p>
          <a:p>
            <a:pPr lvl="0" rtl="0">
              <a:spcBef>
                <a:spcPts val="0"/>
              </a:spcBef>
              <a:buNone/>
            </a:pPr>
            <a:r>
              <a:rPr lang="en" sz="1400"/>
              <a:t>        addps [ &amp;A[i][j] ], xmm1 }}</a:t>
            </a:r>
          </a:p>
        </p:txBody>
      </p:sp>
      <p:sp>
        <p:nvSpPr>
          <p:cNvPr id="460" name="Shape 460"/>
          <p:cNvSpPr txBox="1"/>
          <p:nvPr/>
        </p:nvSpPr>
        <p:spPr>
          <a:xfrm>
            <a:off x="4622225" y="859200"/>
            <a:ext cx="4334700" cy="3408000"/>
          </a:xfrm>
          <a:prstGeom prst="rect">
            <a:avLst/>
          </a:prstGeom>
          <a:noFill/>
          <a:ln>
            <a:noFill/>
          </a:ln>
        </p:spPr>
        <p:txBody>
          <a:bodyPr lIns="91425" tIns="91425" rIns="91425" bIns="91425" anchor="t" anchorCtr="0">
            <a:noAutofit/>
          </a:bodyPr>
          <a:lstStyle/>
          <a:p>
            <a:pPr lvl="0" rtl="0">
              <a:spcBef>
                <a:spcPts val="600"/>
              </a:spcBef>
              <a:buNone/>
            </a:pPr>
            <a:r>
              <a:rPr lang="en"/>
              <a:t>kernelF</a:t>
            </a:r>
            <a:r>
              <a:rPr lang="en">
                <a:solidFill>
                  <a:srgbClr val="38761D"/>
                </a:solidFill>
              </a:rPr>
              <a:t>&lt;&lt;&lt;(1,1),(16,16)&gt;&gt;&gt;</a:t>
            </a:r>
            <a:r>
              <a:rPr lang="en"/>
              <a:t>(A);</a:t>
            </a:r>
          </a:p>
          <a:p>
            <a:pPr lvl="0" rtl="0">
              <a:spcBef>
                <a:spcPts val="600"/>
              </a:spcBef>
              <a:buNone/>
            </a:pPr>
            <a:r>
              <a:rPr lang="en"/>
              <a:t>__device__    kernelF(A){</a:t>
            </a:r>
          </a:p>
          <a:p>
            <a:pPr lvl="0" rtl="0">
              <a:spcBef>
                <a:spcPts val="600"/>
              </a:spcBef>
              <a:buNone/>
            </a:pPr>
            <a:r>
              <a:rPr lang="en"/>
              <a:t>    </a:t>
            </a:r>
            <a:r>
              <a:rPr lang="en">
                <a:solidFill>
                  <a:srgbClr val="38761D"/>
                </a:solidFill>
              </a:rPr>
              <a:t>__shared__ smem[16][16];</a:t>
            </a:r>
          </a:p>
          <a:p>
            <a:pPr lvl="0" rtl="0">
              <a:spcBef>
                <a:spcPts val="600"/>
              </a:spcBef>
              <a:buNone/>
            </a:pPr>
            <a:r>
              <a:rPr lang="en"/>
              <a:t>    i = threadIdx.y;</a:t>
            </a:r>
          </a:p>
          <a:p>
            <a:pPr lvl="0" rtl="0">
              <a:spcBef>
                <a:spcPts val="600"/>
              </a:spcBef>
              <a:buNone/>
            </a:pPr>
            <a:r>
              <a:rPr lang="en"/>
              <a:t>    j = threadIdx.x;</a:t>
            </a:r>
          </a:p>
          <a:p>
            <a:pPr lvl="0" rtl="0">
              <a:spcBef>
                <a:spcPts val="600"/>
              </a:spcBef>
              <a:buNone/>
            </a:pPr>
            <a:r>
              <a:rPr lang="en"/>
              <a:t>    smem[i][j] = A[i][j]; // load to smem</a:t>
            </a:r>
          </a:p>
          <a:p>
            <a:pPr lvl="0" rtl="0">
              <a:spcBef>
                <a:spcPts val="600"/>
              </a:spcBef>
              <a:buNone/>
            </a:pPr>
            <a:r>
              <a:rPr lang="en"/>
              <a:t>    __sync(); // threads wait at barrier</a:t>
            </a:r>
          </a:p>
          <a:p>
            <a:pPr lvl="0" rtl="0">
              <a:spcBef>
                <a:spcPts val="600"/>
              </a:spcBef>
              <a:buNone/>
            </a:pPr>
            <a:r>
              <a:rPr lang="en"/>
              <a:t>    A[i][j] = ( smem[i-1][j-1] + smem[i-1][j] +</a:t>
            </a:r>
          </a:p>
          <a:p>
            <a:pPr lvl="0" rtl="0">
              <a:spcBef>
                <a:spcPts val="600"/>
              </a:spcBef>
              <a:buNone/>
            </a:pPr>
            <a:r>
              <a:rPr lang="en"/>
              <a:t>                   … + smem[i+1][i+1] ) / 9;</a:t>
            </a:r>
          </a:p>
          <a:p>
            <a:pPr lvl="0" rtl="0">
              <a:spcBef>
                <a:spcPts val="600"/>
              </a:spcBef>
              <a:buNone/>
            </a:pPr>
            <a:r>
              <a:rPr lang="en"/>
              <a:t>}</a:t>
            </a:r>
          </a:p>
          <a:p>
            <a:pPr lvl="0" rtl="0">
              <a:spcBef>
                <a:spcPts val="0"/>
              </a:spcBef>
              <a:buNone/>
            </a:pPr>
            <a:endParaRPr/>
          </a:p>
        </p:txBody>
      </p:sp>
      <p:sp>
        <p:nvSpPr>
          <p:cNvPr id="461" name="Shape 4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dirty="0"/>
              <a:t>Vector SIMD </a:t>
            </a:r>
            <a:r>
              <a:rPr lang="en" dirty="0" err="1"/>
              <a:t>v.s</a:t>
            </a:r>
            <a:r>
              <a:rPr lang="en" dirty="0"/>
              <a:t>. SIMT</a:t>
            </a:r>
          </a:p>
        </p:txBody>
      </p:sp>
      <p:cxnSp>
        <p:nvCxnSpPr>
          <p:cNvPr id="462" name="Shape 462"/>
          <p:cNvCxnSpPr/>
          <p:nvPr/>
        </p:nvCxnSpPr>
        <p:spPr>
          <a:xfrm>
            <a:off x="1905000" y="1835157"/>
            <a:ext cx="762000" cy="0"/>
          </a:xfrm>
          <a:prstGeom prst="straightConnector1">
            <a:avLst/>
          </a:prstGeom>
          <a:noFill/>
          <a:ln w="19050" cap="flat">
            <a:solidFill>
              <a:srgbClr val="FF9900"/>
            </a:solidFill>
            <a:prstDash val="solid"/>
            <a:round/>
            <a:headEnd type="stealth" w="lg" len="lg"/>
            <a:tailEnd type="none" w="lg" len="lg"/>
          </a:ln>
        </p:spPr>
      </p:cxnSp>
      <p:sp>
        <p:nvSpPr>
          <p:cNvPr id="463" name="Shape 463"/>
          <p:cNvSpPr txBox="1"/>
          <p:nvPr/>
        </p:nvSpPr>
        <p:spPr>
          <a:xfrm>
            <a:off x="2667000" y="1606557"/>
            <a:ext cx="609599" cy="4572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9900"/>
                </a:solidFill>
              </a:rPr>
              <a:t>(a)</a:t>
            </a:r>
          </a:p>
        </p:txBody>
      </p:sp>
      <p:sp>
        <p:nvSpPr>
          <p:cNvPr id="464" name="Shape 464"/>
          <p:cNvSpPr txBox="1"/>
          <p:nvPr/>
        </p:nvSpPr>
        <p:spPr>
          <a:xfrm>
            <a:off x="6324600" y="1841502"/>
            <a:ext cx="609599" cy="4572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9900"/>
                </a:solidFill>
              </a:rPr>
              <a:t>(b)</a:t>
            </a:r>
          </a:p>
        </p:txBody>
      </p:sp>
      <p:cxnSp>
        <p:nvCxnSpPr>
          <p:cNvPr id="465" name="Shape 465"/>
          <p:cNvCxnSpPr/>
          <p:nvPr/>
        </p:nvCxnSpPr>
        <p:spPr>
          <a:xfrm>
            <a:off x="3200400" y="1976974"/>
            <a:ext cx="0" cy="533399"/>
          </a:xfrm>
          <a:prstGeom prst="straightConnector1">
            <a:avLst/>
          </a:prstGeom>
          <a:noFill/>
          <a:ln w="19050" cap="flat">
            <a:solidFill>
              <a:srgbClr val="FF9900"/>
            </a:solidFill>
            <a:prstDash val="solid"/>
            <a:round/>
            <a:headEnd type="stealth" w="lg" len="lg"/>
            <a:tailEnd type="stealth" w="lg" len="lg"/>
          </a:ln>
        </p:spPr>
      </p:cxnSp>
      <p:sp>
        <p:nvSpPr>
          <p:cNvPr id="466" name="Shape 466"/>
          <p:cNvSpPr txBox="1"/>
          <p:nvPr/>
        </p:nvSpPr>
        <p:spPr>
          <a:xfrm>
            <a:off x="3276600" y="2053174"/>
            <a:ext cx="609599" cy="457200"/>
          </a:xfrm>
          <a:prstGeom prst="rect">
            <a:avLst/>
          </a:prstGeom>
          <a:noFill/>
          <a:ln>
            <a:noFill/>
          </a:ln>
        </p:spPr>
        <p:txBody>
          <a:bodyPr lIns="91425" tIns="91425" rIns="91425" bIns="91425" anchor="t" anchorCtr="0">
            <a:noAutofit/>
          </a:bodyPr>
          <a:lstStyle/>
          <a:p>
            <a:pPr lvl="0" rtl="0">
              <a:spcBef>
                <a:spcPts val="0"/>
              </a:spcBef>
              <a:buNone/>
            </a:pPr>
            <a:r>
              <a:rPr lang="en" sz="1800" dirty="0">
                <a:solidFill>
                  <a:srgbClr val="FF9900"/>
                </a:solidFill>
              </a:rPr>
              <a:t>(c)</a:t>
            </a:r>
          </a:p>
        </p:txBody>
      </p:sp>
      <p:sp>
        <p:nvSpPr>
          <p:cNvPr id="467" name="Shape 467"/>
          <p:cNvSpPr txBox="1"/>
          <p:nvPr/>
        </p:nvSpPr>
        <p:spPr>
          <a:xfrm>
            <a:off x="8229600" y="2590800"/>
            <a:ext cx="609599" cy="4572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9900"/>
                </a:solidFill>
              </a:rPr>
              <a:t>(d)</a:t>
            </a:r>
          </a:p>
        </p:txBody>
      </p:sp>
      <p:cxnSp>
        <p:nvCxnSpPr>
          <p:cNvPr id="468" name="Shape 468"/>
          <p:cNvCxnSpPr/>
          <p:nvPr/>
        </p:nvCxnSpPr>
        <p:spPr>
          <a:xfrm>
            <a:off x="6248400" y="1765302"/>
            <a:ext cx="0" cy="609599"/>
          </a:xfrm>
          <a:prstGeom prst="straightConnector1">
            <a:avLst/>
          </a:prstGeom>
          <a:noFill/>
          <a:ln w="19050" cap="flat">
            <a:solidFill>
              <a:srgbClr val="FF9900"/>
            </a:solidFill>
            <a:prstDash val="solid"/>
            <a:round/>
            <a:headEnd type="stealth" w="lg" len="lg"/>
            <a:tailEnd type="stealth" w="lg" len="lg"/>
          </a:ln>
        </p:spPr>
      </p:cxnSp>
      <p:cxnSp>
        <p:nvCxnSpPr>
          <p:cNvPr id="469" name="Shape 469"/>
          <p:cNvCxnSpPr/>
          <p:nvPr/>
        </p:nvCxnSpPr>
        <p:spPr>
          <a:xfrm>
            <a:off x="7696200" y="2819400"/>
            <a:ext cx="457200" cy="0"/>
          </a:xfrm>
          <a:prstGeom prst="straightConnector1">
            <a:avLst/>
          </a:prstGeom>
          <a:noFill/>
          <a:ln w="19050" cap="flat">
            <a:solidFill>
              <a:srgbClr val="FF9900"/>
            </a:solidFill>
            <a:prstDash val="solid"/>
            <a:round/>
            <a:headEnd type="stealth" w="lg" len="lg"/>
            <a:tailEnd type="none" w="lg" len="lg"/>
          </a:ln>
        </p:spPr>
      </p:cxnSp>
      <p:sp>
        <p:nvSpPr>
          <p:cNvPr id="470" name="Shape 470"/>
          <p:cNvSpPr txBox="1"/>
          <p:nvPr/>
        </p:nvSpPr>
        <p:spPr>
          <a:xfrm>
            <a:off x="3048000" y="3733800"/>
            <a:ext cx="5714999" cy="1295400"/>
          </a:xfrm>
          <a:prstGeom prst="rect">
            <a:avLst/>
          </a:prstGeom>
          <a:noFill/>
          <a:ln>
            <a:noFill/>
          </a:ln>
        </p:spPr>
        <p:txBody>
          <a:bodyPr lIns="91425" tIns="91425" rIns="91425" bIns="91425" anchor="t" anchorCtr="0">
            <a:noAutofit/>
          </a:bodyPr>
          <a:lstStyle/>
          <a:p>
            <a:pPr marL="457200" lvl="0" indent="-342900" rtl="0">
              <a:spcBef>
                <a:spcPts val="0"/>
              </a:spcBef>
              <a:buClr>
                <a:srgbClr val="FF9900"/>
              </a:buClr>
              <a:buSzPct val="100000"/>
              <a:buFont typeface="Arial"/>
              <a:buAutoNum type="alphaLcParenBoth"/>
            </a:pPr>
            <a:r>
              <a:rPr lang="en" sz="1800">
                <a:solidFill>
                  <a:srgbClr val="FF9900"/>
                </a:solidFill>
              </a:rPr>
              <a:t>HW vector width </a:t>
            </a:r>
            <a:r>
              <a:rPr lang="en" sz="1800" b="1" u="sng">
                <a:solidFill>
                  <a:srgbClr val="FF9900"/>
                </a:solidFill>
              </a:rPr>
              <a:t>explicit</a:t>
            </a:r>
            <a:r>
              <a:rPr lang="en" sz="1800">
                <a:solidFill>
                  <a:srgbClr val="FF9900"/>
                </a:solidFill>
              </a:rPr>
              <a:t> to programmer</a:t>
            </a:r>
          </a:p>
          <a:p>
            <a:pPr marL="457200" lvl="0" indent="-342900" rtl="0">
              <a:spcBef>
                <a:spcPts val="0"/>
              </a:spcBef>
              <a:buClr>
                <a:srgbClr val="FF9900"/>
              </a:buClr>
              <a:buSzPct val="100000"/>
              <a:buFont typeface="Arial"/>
              <a:buAutoNum type="alphaLcParenBoth" startAt="2"/>
            </a:pPr>
            <a:r>
              <a:rPr lang="en" sz="1800">
                <a:solidFill>
                  <a:srgbClr val="FF9900"/>
                </a:solidFill>
              </a:rPr>
              <a:t>HW vector width </a:t>
            </a:r>
            <a:r>
              <a:rPr lang="en" sz="1800" b="1" u="sng">
                <a:solidFill>
                  <a:srgbClr val="FF9900"/>
                </a:solidFill>
              </a:rPr>
              <a:t>transparent</a:t>
            </a:r>
            <a:r>
              <a:rPr lang="en" sz="1800">
                <a:solidFill>
                  <a:srgbClr val="FF9900"/>
                </a:solidFill>
              </a:rPr>
              <a:t> to programmers</a:t>
            </a:r>
          </a:p>
          <a:p>
            <a:pPr marL="457200" lvl="0" indent="-342900" rtl="0">
              <a:spcBef>
                <a:spcPts val="0"/>
              </a:spcBef>
              <a:buClr>
                <a:srgbClr val="FF9900"/>
              </a:buClr>
              <a:buSzPct val="100000"/>
              <a:buFont typeface="Arial"/>
              <a:buAutoNum type="alphaLcParenBoth" startAt="2"/>
            </a:pPr>
            <a:r>
              <a:rPr lang="en" sz="1800">
                <a:solidFill>
                  <a:srgbClr val="FF9900"/>
                </a:solidFill>
              </a:rPr>
              <a:t>each vector executed by all PEs in </a:t>
            </a:r>
            <a:r>
              <a:rPr lang="en" sz="1800" b="1" u="sng">
                <a:solidFill>
                  <a:srgbClr val="FF9900"/>
                </a:solidFill>
              </a:rPr>
              <a:t>lock step</a:t>
            </a:r>
          </a:p>
          <a:p>
            <a:pPr marL="457200" lvl="0" indent="-342900" rtl="0">
              <a:spcBef>
                <a:spcPts val="0"/>
              </a:spcBef>
              <a:buClr>
                <a:srgbClr val="FF9900"/>
              </a:buClr>
              <a:buSzPct val="100000"/>
              <a:buFont typeface="Arial"/>
              <a:buAutoNum type="alphaLcParenBoth" startAt="2"/>
            </a:pPr>
            <a:r>
              <a:rPr lang="en" sz="1800">
                <a:solidFill>
                  <a:srgbClr val="FF9900"/>
                </a:solidFill>
              </a:rPr>
              <a:t>threads executed </a:t>
            </a:r>
            <a:r>
              <a:rPr lang="en" sz="1800" b="1" u="sng">
                <a:solidFill>
                  <a:srgbClr val="FF9900"/>
                </a:solidFill>
              </a:rPr>
              <a:t>out of order</a:t>
            </a:r>
            <a:r>
              <a:rPr lang="en" sz="1800">
                <a:solidFill>
                  <a:srgbClr val="FF9900"/>
                </a:solidFill>
              </a:rPr>
              <a:t>, need explicit sync</a:t>
            </a:r>
          </a:p>
        </p:txBody>
      </p:sp>
      <p:sp>
        <p:nvSpPr>
          <p:cNvPr id="2" name="Slide Number Placeholder 1"/>
          <p:cNvSpPr>
            <a:spLocks noGrp="1"/>
          </p:cNvSpPr>
          <p:nvPr>
            <p:ph type="sldNum" sz="quarter" idx="11"/>
          </p:nvPr>
        </p:nvSpPr>
        <p:spPr/>
        <p:txBody>
          <a:bodyPr/>
          <a:lstStyle/>
          <a:p>
            <a:fld id="{93A9AFAB-0B4A-894D-9A96-190B87C7197E}" type="slidenum">
              <a:rPr lang="en-US" smtClean="0"/>
              <a:t>52</a:t>
            </a:fld>
            <a:endParaRPr lang="en-US"/>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Review What We Have Learned</a:t>
            </a:r>
          </a:p>
        </p:txBody>
      </p:sp>
      <p:sp>
        <p:nvSpPr>
          <p:cNvPr id="476" name="Shape 476"/>
          <p:cNvSpPr txBox="1">
            <a:spLocks noGrp="1"/>
          </p:cNvSpPr>
          <p:nvPr>
            <p:ph type="body" idx="1"/>
          </p:nvPr>
        </p:nvSpPr>
        <p:spPr>
          <a:xfrm>
            <a:off x="76200" y="4557000"/>
            <a:ext cx="8978399" cy="472199"/>
          </a:xfrm>
          <a:prstGeom prst="rect">
            <a:avLst/>
          </a:prstGeom>
        </p:spPr>
        <p:txBody>
          <a:bodyPr lIns="91425" tIns="91425" rIns="91425" bIns="91425" anchor="t" anchorCtr="0">
            <a:noAutofit/>
          </a:bodyPr>
          <a:lstStyle/>
          <a:p>
            <a:pPr lvl="0" rtl="0">
              <a:spcBef>
                <a:spcPts val="0"/>
              </a:spcBef>
              <a:buNone/>
            </a:pPr>
            <a:r>
              <a:rPr lang="en" sz="1800"/>
              <a:t>Programmers convert </a:t>
            </a:r>
            <a:r>
              <a:rPr lang="en" sz="1800">
                <a:solidFill>
                  <a:srgbClr val="4A86E8"/>
                </a:solidFill>
              </a:rPr>
              <a:t>data level parallelism (DLP)</a:t>
            </a:r>
            <a:r>
              <a:rPr lang="en" sz="1800"/>
              <a:t> into </a:t>
            </a:r>
            <a:r>
              <a:rPr lang="en" sz="1800">
                <a:solidFill>
                  <a:srgbClr val="38761D"/>
                </a:solidFill>
              </a:rPr>
              <a:t>thread level parallelism (TLP)</a:t>
            </a:r>
            <a:r>
              <a:rPr lang="en" sz="1800"/>
              <a:t>.</a:t>
            </a:r>
          </a:p>
        </p:txBody>
      </p:sp>
      <p:pic>
        <p:nvPicPr>
          <p:cNvPr id="477" name="Shape 477"/>
          <p:cNvPicPr preferRelativeResize="0"/>
          <p:nvPr/>
        </p:nvPicPr>
        <p:blipFill>
          <a:blip r:embed="rId3">
            <a:alphaModFix/>
          </a:blip>
          <a:stretch>
            <a:fillRect/>
          </a:stretch>
        </p:blipFill>
        <p:spPr>
          <a:xfrm>
            <a:off x="2362200" y="1063228"/>
            <a:ext cx="3327595" cy="3292550"/>
          </a:xfrm>
          <a:prstGeom prst="rect">
            <a:avLst/>
          </a:prstGeom>
          <a:noFill/>
          <a:ln>
            <a:noFill/>
          </a:ln>
        </p:spPr>
      </p:pic>
      <p:sp>
        <p:nvSpPr>
          <p:cNvPr id="478" name="Shape 478"/>
          <p:cNvSpPr/>
          <p:nvPr/>
        </p:nvSpPr>
        <p:spPr>
          <a:xfrm>
            <a:off x="4735842" y="3750900"/>
            <a:ext cx="1123199" cy="363899"/>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79" name="Shape 479"/>
          <p:cNvSpPr txBox="1"/>
          <p:nvPr/>
        </p:nvSpPr>
        <p:spPr>
          <a:xfrm>
            <a:off x="5964475" y="3639300"/>
            <a:ext cx="761699" cy="587100"/>
          </a:xfrm>
          <a:prstGeom prst="rect">
            <a:avLst/>
          </a:prstGeom>
          <a:noFill/>
          <a:ln>
            <a:noFill/>
          </a:ln>
        </p:spPr>
        <p:txBody>
          <a:bodyPr lIns="91425" tIns="91425" rIns="91425" bIns="91425" anchor="t" anchorCtr="0">
            <a:noAutofit/>
          </a:bodyPr>
          <a:lstStyle/>
          <a:p>
            <a:pPr>
              <a:spcBef>
                <a:spcPts val="0"/>
              </a:spcBef>
              <a:buNone/>
            </a:pPr>
            <a:r>
              <a:rPr lang="en" sz="3000">
                <a:solidFill>
                  <a:srgbClr val="FF0000"/>
                </a:solidFill>
              </a:rPr>
              <a:t>?</a:t>
            </a:r>
          </a:p>
        </p:txBody>
      </p:sp>
      <p:sp>
        <p:nvSpPr>
          <p:cNvPr id="2" name="Slide Number Placeholder 1"/>
          <p:cNvSpPr>
            <a:spLocks noGrp="1"/>
          </p:cNvSpPr>
          <p:nvPr>
            <p:ph type="sldNum" sz="quarter" idx="11"/>
          </p:nvPr>
        </p:nvSpPr>
        <p:spPr/>
        <p:txBody>
          <a:bodyPr/>
          <a:lstStyle/>
          <a:p>
            <a:fld id="{93A9AFAB-0B4A-894D-9A96-190B87C7197E}" type="slidenum">
              <a:rPr lang="en-US" smtClean="0"/>
              <a:t>53</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fade">
                                      <p:cBhvr>
                                        <p:cTn id="7" dur="1000"/>
                                        <p:tgtEl>
                                          <p:spTgt spid="478"/>
                                        </p:tgtEl>
                                      </p:cBhvr>
                                    </p:animEffect>
                                  </p:childTnLst>
                                </p:cTn>
                              </p:par>
                              <p:par>
                                <p:cTn id="8" presetID="10" presetClass="entr" presetSubtype="0" fill="hold" nodeType="withEffect">
                                  <p:stCondLst>
                                    <p:cond delay="0"/>
                                  </p:stCondLst>
                                  <p:childTnLst>
                                    <p:set>
                                      <p:cBhvr>
                                        <p:cTn id="9" dur="1" fill="hold">
                                          <p:stCondLst>
                                            <p:cond delay="0"/>
                                          </p:stCondLst>
                                        </p:cTn>
                                        <p:tgtEl>
                                          <p:spTgt spid="479"/>
                                        </p:tgtEl>
                                        <p:attrNameLst>
                                          <p:attrName>style.visibility</p:attrName>
                                        </p:attrNameLst>
                                      </p:cBhvr>
                                      <p:to>
                                        <p:strVal val="visible"/>
                                      </p:to>
                                    </p:set>
                                    <p:animEffect transition="in" filter="fade">
                                      <p:cBhvr>
                                        <p:cTn id="10" dur="10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273464" y="204001"/>
            <a:ext cx="8688900" cy="492599"/>
          </a:xfrm>
          <a:prstGeom prst="rect">
            <a:avLst/>
          </a:prstGeom>
        </p:spPr>
        <p:txBody>
          <a:bodyPr lIns="91425" tIns="91425" rIns="91425" bIns="91425" anchor="t" anchorCtr="0">
            <a:noAutofit/>
          </a:bodyPr>
          <a:lstStyle/>
          <a:p>
            <a:pPr lvl="0" rtl="0">
              <a:spcBef>
                <a:spcPts val="0"/>
              </a:spcBef>
              <a:buNone/>
            </a:pPr>
            <a:r>
              <a:rPr lang="en" sz="3200"/>
              <a:t>HW Groups Threads Into Warps</a:t>
            </a:r>
          </a:p>
        </p:txBody>
      </p:sp>
      <p:pic>
        <p:nvPicPr>
          <p:cNvPr id="485" name="Shape 485"/>
          <p:cNvPicPr preferRelativeResize="0"/>
          <p:nvPr/>
        </p:nvPicPr>
        <p:blipFill>
          <a:blip r:embed="rId3">
            <a:alphaModFix/>
          </a:blip>
          <a:stretch>
            <a:fillRect/>
          </a:stretch>
        </p:blipFill>
        <p:spPr>
          <a:xfrm>
            <a:off x="1805940" y="838200"/>
            <a:ext cx="5661660" cy="4261468"/>
          </a:xfrm>
          <a:prstGeom prst="rect">
            <a:avLst/>
          </a:prstGeom>
          <a:noFill/>
          <a:ln>
            <a:noFill/>
          </a:ln>
        </p:spPr>
      </p:pic>
      <p:sp>
        <p:nvSpPr>
          <p:cNvPr id="486" name="Shape 486"/>
          <p:cNvSpPr txBox="1"/>
          <p:nvPr/>
        </p:nvSpPr>
        <p:spPr>
          <a:xfrm>
            <a:off x="5263200" y="4572000"/>
            <a:ext cx="3728399" cy="457200"/>
          </a:xfrm>
          <a:prstGeom prst="rect">
            <a:avLst/>
          </a:prstGeom>
          <a:noFill/>
          <a:ln>
            <a:noFill/>
          </a:ln>
        </p:spPr>
        <p:txBody>
          <a:bodyPr lIns="91425" tIns="91425" rIns="91425" bIns="91425" anchor="t" anchorCtr="0">
            <a:noAutofit/>
          </a:bodyPr>
          <a:lstStyle/>
          <a:p>
            <a:pPr lvl="0" rtl="0">
              <a:spcBef>
                <a:spcPts val="0"/>
              </a:spcBef>
              <a:buNone/>
            </a:pPr>
            <a:r>
              <a:rPr lang="en" sz="2000"/>
              <a:t>Example: 32 threads per warp</a:t>
            </a:r>
          </a:p>
        </p:txBody>
      </p:sp>
      <p:sp>
        <p:nvSpPr>
          <p:cNvPr id="2" name="Slide Number Placeholder 1"/>
          <p:cNvSpPr>
            <a:spLocks noGrp="1"/>
          </p:cNvSpPr>
          <p:nvPr>
            <p:ph type="sldNum" sz="quarter" idx="11"/>
          </p:nvPr>
        </p:nvSpPr>
        <p:spPr/>
        <p:txBody>
          <a:bodyPr/>
          <a:lstStyle/>
          <a:p>
            <a:fld id="{93A9AFAB-0B4A-894D-9A96-190B87C7197E}" type="slidenum">
              <a:rPr lang="en-US" smtClean="0"/>
              <a:t>54</a:t>
            </a:fld>
            <a:endParaRPr lang="en-US"/>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Execution of Threads and Warps</a:t>
            </a:r>
          </a:p>
        </p:txBody>
      </p:sp>
      <p:sp>
        <p:nvSpPr>
          <p:cNvPr id="492" name="Shape 49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Let's start with an example.</a:t>
            </a:r>
          </a:p>
        </p:txBody>
      </p:sp>
      <p:sp>
        <p:nvSpPr>
          <p:cNvPr id="2" name="Slide Number Placeholder 1"/>
          <p:cNvSpPr>
            <a:spLocks noGrp="1"/>
          </p:cNvSpPr>
          <p:nvPr>
            <p:ph type="sldNum" sz="quarter" idx="11"/>
          </p:nvPr>
        </p:nvSpPr>
        <p:spPr/>
        <p:txBody>
          <a:bodyPr/>
          <a:lstStyle/>
          <a:p>
            <a:fld id="{93A9AFAB-0B4A-894D-9A96-190B87C7197E}" type="slidenum">
              <a:rPr lang="en-US" smtClean="0"/>
              <a:t>55</a:t>
            </a:fld>
            <a:endParaRPr lang="en-US"/>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Shape 497"/>
          <p:cNvPicPr preferRelativeResize="0"/>
          <p:nvPr/>
        </p:nvPicPr>
        <p:blipFill>
          <a:blip r:embed="rId3">
            <a:alphaModFix/>
          </a:blip>
          <a:stretch>
            <a:fillRect/>
          </a:stretch>
        </p:blipFill>
        <p:spPr>
          <a:xfrm>
            <a:off x="1905000" y="754380"/>
            <a:ext cx="6172199" cy="4328555"/>
          </a:xfrm>
          <a:prstGeom prst="rect">
            <a:avLst/>
          </a:prstGeom>
          <a:noFill/>
          <a:ln>
            <a:noFill/>
          </a:ln>
        </p:spPr>
      </p:pic>
      <p:sp>
        <p:nvSpPr>
          <p:cNvPr id="498" name="Shape 498"/>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Example of Implementation</a:t>
            </a:r>
          </a:p>
        </p:txBody>
      </p:sp>
      <p:sp>
        <p:nvSpPr>
          <p:cNvPr id="499" name="Shape 499"/>
          <p:cNvSpPr txBox="1"/>
          <p:nvPr/>
        </p:nvSpPr>
        <p:spPr>
          <a:xfrm>
            <a:off x="91449" y="754389"/>
            <a:ext cx="3291900" cy="843900"/>
          </a:xfrm>
          <a:prstGeom prst="rect">
            <a:avLst/>
          </a:prstGeom>
          <a:noFill/>
          <a:ln>
            <a:noFill/>
          </a:ln>
        </p:spPr>
        <p:txBody>
          <a:bodyPr lIns="91425" tIns="91425" rIns="91425" bIns="91425" anchor="t" anchorCtr="0">
            <a:noAutofit/>
          </a:bodyPr>
          <a:lstStyle/>
          <a:p>
            <a:pPr lvl="0" rtl="0">
              <a:spcBef>
                <a:spcPts val="0"/>
              </a:spcBef>
              <a:buNone/>
            </a:pPr>
            <a:r>
              <a:rPr lang="en" sz="1600"/>
              <a:t>Note: NVIDIA may use a more complicated implementation.</a:t>
            </a:r>
          </a:p>
          <a:p>
            <a:pPr lvl="0" rtl="0">
              <a:spcBef>
                <a:spcPts val="0"/>
              </a:spcBef>
              <a:buNone/>
            </a:pPr>
            <a:r>
              <a:rPr lang="en" sz="1600"/>
              <a:t>See patent: US 8555035 B1</a:t>
            </a:r>
          </a:p>
        </p:txBody>
      </p:sp>
      <p:sp>
        <p:nvSpPr>
          <p:cNvPr id="2" name="Slide Number Placeholder 1"/>
          <p:cNvSpPr>
            <a:spLocks noGrp="1"/>
          </p:cNvSpPr>
          <p:nvPr>
            <p:ph type="sldNum" sz="quarter" idx="11"/>
          </p:nvPr>
        </p:nvSpPr>
        <p:spPr/>
        <p:txBody>
          <a:bodyPr/>
          <a:lstStyle/>
          <a:p>
            <a:fld id="{93A9AFAB-0B4A-894D-9A96-190B87C7197E}" type="slidenum">
              <a:rPr lang="en-US" smtClean="0"/>
              <a:t>56</a:t>
            </a:fld>
            <a:endParaRPr lang="en-US"/>
          </a:p>
        </p:txBody>
      </p: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Example of Register Allocation</a:t>
            </a:r>
          </a:p>
        </p:txBody>
      </p:sp>
      <p:sp>
        <p:nvSpPr>
          <p:cNvPr id="505" name="Shape 505"/>
          <p:cNvSpPr txBox="1"/>
          <p:nvPr/>
        </p:nvSpPr>
        <p:spPr>
          <a:xfrm>
            <a:off x="91449" y="754391"/>
            <a:ext cx="3310800" cy="1030200"/>
          </a:xfrm>
          <a:prstGeom prst="rect">
            <a:avLst/>
          </a:prstGeom>
          <a:noFill/>
          <a:ln>
            <a:noFill/>
          </a:ln>
        </p:spPr>
        <p:txBody>
          <a:bodyPr lIns="91425" tIns="91425" rIns="91425" bIns="91425" anchor="t" anchorCtr="0">
            <a:noAutofit/>
          </a:bodyPr>
          <a:lstStyle/>
          <a:p>
            <a:pPr lvl="0" rtl="0">
              <a:spcBef>
                <a:spcPts val="0"/>
              </a:spcBef>
              <a:buNone/>
            </a:pPr>
            <a:r>
              <a:rPr lang="en" sz="1600"/>
              <a:t>Assumption:</a:t>
            </a:r>
          </a:p>
          <a:p>
            <a:pPr lvl="0" rtl="0">
              <a:spcBef>
                <a:spcPts val="0"/>
              </a:spcBef>
              <a:buNone/>
            </a:pPr>
            <a:r>
              <a:rPr lang="en" sz="1600"/>
              <a:t>register file has 32 lanes</a:t>
            </a:r>
          </a:p>
          <a:p>
            <a:pPr lvl="0" rtl="0">
              <a:spcBef>
                <a:spcPts val="0"/>
              </a:spcBef>
              <a:buNone/>
            </a:pPr>
            <a:r>
              <a:rPr lang="en" sz="1600"/>
              <a:t>each warp has 32 threads</a:t>
            </a:r>
          </a:p>
          <a:p>
            <a:pPr lvl="0" rtl="0">
              <a:spcBef>
                <a:spcPts val="0"/>
              </a:spcBef>
              <a:buNone/>
            </a:pPr>
            <a:r>
              <a:rPr lang="en" sz="1600"/>
              <a:t>each thread uses 8 registers</a:t>
            </a:r>
          </a:p>
        </p:txBody>
      </p:sp>
      <p:pic>
        <p:nvPicPr>
          <p:cNvPr id="506" name="Shape 506"/>
          <p:cNvPicPr preferRelativeResize="0"/>
          <p:nvPr/>
        </p:nvPicPr>
        <p:blipFill>
          <a:blip r:embed="rId3">
            <a:alphaModFix/>
          </a:blip>
          <a:stretch>
            <a:fillRect/>
          </a:stretch>
        </p:blipFill>
        <p:spPr>
          <a:xfrm>
            <a:off x="2209800" y="990600"/>
            <a:ext cx="5273512" cy="4028118"/>
          </a:xfrm>
          <a:prstGeom prst="rect">
            <a:avLst/>
          </a:prstGeom>
          <a:noFill/>
          <a:ln>
            <a:noFill/>
          </a:ln>
        </p:spPr>
      </p:pic>
      <p:sp>
        <p:nvSpPr>
          <p:cNvPr id="507" name="Shape 507"/>
          <p:cNvSpPr txBox="1"/>
          <p:nvPr/>
        </p:nvSpPr>
        <p:spPr>
          <a:xfrm>
            <a:off x="91450" y="4218843"/>
            <a:ext cx="2782800" cy="810000"/>
          </a:xfrm>
          <a:prstGeom prst="rect">
            <a:avLst/>
          </a:prstGeom>
          <a:noFill/>
          <a:ln>
            <a:noFill/>
          </a:ln>
        </p:spPr>
        <p:txBody>
          <a:bodyPr lIns="91425" tIns="91425" rIns="91425" bIns="91425" anchor="t" anchorCtr="0">
            <a:noAutofit/>
          </a:bodyPr>
          <a:lstStyle/>
          <a:p>
            <a:pPr lvl="0" rtl="0">
              <a:spcBef>
                <a:spcPts val="0"/>
              </a:spcBef>
              <a:buNone/>
            </a:pPr>
            <a:r>
              <a:rPr lang="en"/>
              <a:t>Note: NVIDIA may use a more complicated allocation method. </a:t>
            </a:r>
          </a:p>
          <a:p>
            <a:pPr>
              <a:spcBef>
                <a:spcPts val="0"/>
              </a:spcBef>
              <a:buNone/>
            </a:pPr>
            <a:r>
              <a:rPr lang="en"/>
              <a:t>See patent: US 7634621 B1, “</a:t>
            </a:r>
            <a:r>
              <a:rPr lang="en">
                <a:solidFill>
                  <a:schemeClr val="dk1"/>
                </a:solidFill>
              </a:rPr>
              <a:t>Register file allocation</a:t>
            </a:r>
            <a:r>
              <a:rPr lang="en"/>
              <a:t>”.</a:t>
            </a:r>
          </a:p>
        </p:txBody>
      </p:sp>
      <p:sp>
        <p:nvSpPr>
          <p:cNvPr id="508" name="Shape 508"/>
          <p:cNvSpPr txBox="1"/>
          <p:nvPr/>
        </p:nvSpPr>
        <p:spPr>
          <a:xfrm>
            <a:off x="91450" y="2281400"/>
            <a:ext cx="3088800" cy="1271999"/>
          </a:xfrm>
          <a:prstGeom prst="rect">
            <a:avLst/>
          </a:prstGeom>
          <a:noFill/>
          <a:ln>
            <a:noFill/>
          </a:ln>
        </p:spPr>
        <p:txBody>
          <a:bodyPr lIns="91425" tIns="91425" rIns="91425" bIns="91425" anchor="t" anchorCtr="0">
            <a:noAutofit/>
          </a:bodyPr>
          <a:lstStyle/>
          <a:p>
            <a:pPr rtl="0">
              <a:spcBef>
                <a:spcPts val="0"/>
              </a:spcBef>
              <a:buNone/>
            </a:pPr>
            <a:r>
              <a:rPr lang="en" sz="2400"/>
              <a:t>Acronym:</a:t>
            </a:r>
          </a:p>
          <a:p>
            <a:pPr rtl="0">
              <a:spcBef>
                <a:spcPts val="0"/>
              </a:spcBef>
              <a:buNone/>
            </a:pPr>
            <a:r>
              <a:rPr lang="en" sz="2400"/>
              <a:t>“T”: thread number</a:t>
            </a:r>
          </a:p>
          <a:p>
            <a:pPr>
              <a:spcBef>
                <a:spcPts val="0"/>
              </a:spcBef>
              <a:buNone/>
            </a:pPr>
            <a:r>
              <a:rPr lang="en" sz="2400"/>
              <a:t>“R”: register number</a:t>
            </a:r>
          </a:p>
        </p:txBody>
      </p:sp>
      <p:sp>
        <p:nvSpPr>
          <p:cNvPr id="2" name="Slide Number Placeholder 1"/>
          <p:cNvSpPr>
            <a:spLocks noGrp="1"/>
          </p:cNvSpPr>
          <p:nvPr>
            <p:ph type="sldNum" sz="quarter" idx="11"/>
          </p:nvPr>
        </p:nvSpPr>
        <p:spPr/>
        <p:txBody>
          <a:bodyPr/>
          <a:lstStyle/>
          <a:p>
            <a:fld id="{93A9AFAB-0B4A-894D-9A96-190B87C7197E}" type="slidenum">
              <a:rPr lang="en-US" smtClean="0"/>
              <a:t>57</a:t>
            </a:fld>
            <a:endParaRPr lang="en-US"/>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Example</a:t>
            </a:r>
          </a:p>
        </p:txBody>
      </p:sp>
      <p:sp>
        <p:nvSpPr>
          <p:cNvPr id="514" name="Shape 514"/>
          <p:cNvSpPr txBox="1">
            <a:spLocks noGrp="1"/>
          </p:cNvSpPr>
          <p:nvPr>
            <p:ph type="body" idx="1"/>
          </p:nvPr>
        </p:nvSpPr>
        <p:spPr>
          <a:xfrm>
            <a:off x="273350" y="745897"/>
            <a:ext cx="3100799" cy="1307700"/>
          </a:xfrm>
          <a:prstGeom prst="rect">
            <a:avLst/>
          </a:prstGeom>
        </p:spPr>
        <p:txBody>
          <a:bodyPr lIns="91425" tIns="91425" rIns="91425" bIns="91425" anchor="t" anchorCtr="0">
            <a:noAutofit/>
          </a:bodyPr>
          <a:lstStyle/>
          <a:p>
            <a:pPr lvl="0" rtl="0">
              <a:spcBef>
                <a:spcPts val="0"/>
              </a:spcBef>
              <a:buNone/>
            </a:pPr>
            <a:r>
              <a:rPr lang="en" sz="2000" u="sng">
                <a:solidFill>
                  <a:srgbClr val="000000"/>
                </a:solidFill>
              </a:rPr>
              <a:t>Address : Instruction</a:t>
            </a:r>
          </a:p>
          <a:p>
            <a:pPr lvl="0" rtl="0">
              <a:spcBef>
                <a:spcPts val="0"/>
              </a:spcBef>
              <a:buNone/>
            </a:pPr>
            <a:r>
              <a:rPr lang="en" sz="2000">
                <a:solidFill>
                  <a:srgbClr val="000000"/>
                </a:solidFill>
              </a:rPr>
              <a:t>0x0004  : add r0, r1, r2</a:t>
            </a:r>
          </a:p>
          <a:p>
            <a:pPr lvl="0" rtl="0">
              <a:spcBef>
                <a:spcPts val="0"/>
              </a:spcBef>
              <a:buNone/>
            </a:pPr>
            <a:r>
              <a:rPr lang="en" sz="2000">
                <a:solidFill>
                  <a:srgbClr val="000000"/>
                </a:solidFill>
              </a:rPr>
              <a:t>0x0008  : sub r3, r4, r5</a:t>
            </a:r>
          </a:p>
        </p:txBody>
      </p:sp>
      <p:pic>
        <p:nvPicPr>
          <p:cNvPr id="515" name="Shape 515"/>
          <p:cNvPicPr preferRelativeResize="0"/>
          <p:nvPr/>
        </p:nvPicPr>
        <p:blipFill>
          <a:blip r:embed="rId3">
            <a:alphaModFix/>
          </a:blip>
          <a:stretch>
            <a:fillRect/>
          </a:stretch>
        </p:blipFill>
        <p:spPr>
          <a:xfrm>
            <a:off x="3566160" y="274320"/>
            <a:ext cx="4151536" cy="4629150"/>
          </a:xfrm>
          <a:prstGeom prst="rect">
            <a:avLst/>
          </a:prstGeom>
          <a:noFill/>
          <a:ln>
            <a:noFill/>
          </a:ln>
        </p:spPr>
      </p:pic>
      <p:sp>
        <p:nvSpPr>
          <p:cNvPr id="516" name="Shape 516"/>
          <p:cNvSpPr txBox="1"/>
          <p:nvPr/>
        </p:nvSpPr>
        <p:spPr>
          <a:xfrm>
            <a:off x="271424" y="2053500"/>
            <a:ext cx="3215700" cy="1756500"/>
          </a:xfrm>
          <a:prstGeom prst="rect">
            <a:avLst/>
          </a:prstGeom>
          <a:noFill/>
          <a:ln>
            <a:noFill/>
          </a:ln>
        </p:spPr>
        <p:txBody>
          <a:bodyPr lIns="91425" tIns="91425" rIns="91425" bIns="91425" anchor="t" anchorCtr="0">
            <a:noAutofit/>
          </a:bodyPr>
          <a:lstStyle/>
          <a:p>
            <a:pPr rtl="0">
              <a:spcBef>
                <a:spcPts val="0"/>
              </a:spcBef>
              <a:buNone/>
            </a:pPr>
            <a:r>
              <a:rPr lang="en" sz="2000"/>
              <a:t>Assume:</a:t>
            </a:r>
          </a:p>
          <a:p>
            <a:pPr rtl="0">
              <a:spcBef>
                <a:spcPts val="0"/>
              </a:spcBef>
              <a:buNone/>
            </a:pPr>
            <a:r>
              <a:rPr lang="en" sz="2000"/>
              <a:t>two data paths</a:t>
            </a:r>
          </a:p>
          <a:p>
            <a:pPr rtl="0">
              <a:spcBef>
                <a:spcPts val="0"/>
              </a:spcBef>
              <a:buNone/>
            </a:pPr>
            <a:r>
              <a:rPr lang="en" sz="2000">
                <a:solidFill>
                  <a:srgbClr val="FF0000"/>
                </a:solidFill>
              </a:rPr>
              <a:t>warp 0</a:t>
            </a:r>
            <a:r>
              <a:rPr lang="en" sz="2000"/>
              <a:t> on left data path </a:t>
            </a:r>
          </a:p>
          <a:p>
            <a:pPr lvl="0" rtl="0">
              <a:spcBef>
                <a:spcPts val="0"/>
              </a:spcBef>
              <a:buNone/>
            </a:pPr>
            <a:r>
              <a:rPr lang="en" sz="2000">
                <a:solidFill>
                  <a:srgbClr val="FF0000"/>
                </a:solidFill>
              </a:rPr>
              <a:t>warp 1</a:t>
            </a:r>
            <a:r>
              <a:rPr lang="en" sz="2000"/>
              <a:t> on right data path</a:t>
            </a:r>
          </a:p>
        </p:txBody>
      </p:sp>
      <p:sp>
        <p:nvSpPr>
          <p:cNvPr id="517" name="Shape 517"/>
          <p:cNvSpPr txBox="1"/>
          <p:nvPr/>
        </p:nvSpPr>
        <p:spPr>
          <a:xfrm>
            <a:off x="0" y="3725400"/>
            <a:ext cx="3566099" cy="1418099"/>
          </a:xfrm>
          <a:prstGeom prst="rect">
            <a:avLst/>
          </a:prstGeom>
          <a:noFill/>
          <a:ln>
            <a:noFill/>
          </a:ln>
        </p:spPr>
        <p:txBody>
          <a:bodyPr lIns="91425" tIns="91425" rIns="91425" bIns="91425" anchor="t" anchorCtr="0">
            <a:noAutofit/>
          </a:bodyPr>
          <a:lstStyle/>
          <a:p>
            <a:pPr rtl="0">
              <a:spcBef>
                <a:spcPts val="0"/>
              </a:spcBef>
              <a:buNone/>
            </a:pPr>
            <a:r>
              <a:rPr lang="en" sz="1800"/>
              <a:t>Acronyms:</a:t>
            </a:r>
          </a:p>
          <a:p>
            <a:pPr rtl="0">
              <a:spcBef>
                <a:spcPts val="0"/>
              </a:spcBef>
              <a:buNone/>
            </a:pPr>
            <a:r>
              <a:rPr lang="en" sz="1800"/>
              <a:t>“</a:t>
            </a:r>
            <a:r>
              <a:rPr lang="en" sz="1800" b="1"/>
              <a:t>AGU</a:t>
            </a:r>
            <a:r>
              <a:rPr lang="en" sz="1800"/>
              <a:t>”: address generation unit</a:t>
            </a:r>
          </a:p>
          <a:p>
            <a:pPr rtl="0">
              <a:spcBef>
                <a:spcPts val="0"/>
              </a:spcBef>
              <a:buNone/>
            </a:pPr>
            <a:r>
              <a:rPr lang="en" sz="1800"/>
              <a:t>“</a:t>
            </a:r>
            <a:r>
              <a:rPr lang="en" sz="1800" b="1"/>
              <a:t>r</a:t>
            </a:r>
            <a:r>
              <a:rPr lang="en" sz="1800"/>
              <a:t>”: register in a thread</a:t>
            </a:r>
          </a:p>
          <a:p>
            <a:pPr lvl="0" rtl="0">
              <a:spcBef>
                <a:spcPts val="0"/>
              </a:spcBef>
              <a:buNone/>
            </a:pPr>
            <a:r>
              <a:rPr lang="en" sz="1800"/>
              <a:t>“</a:t>
            </a:r>
            <a:r>
              <a:rPr lang="en" sz="1800" b="1"/>
              <a:t>w</a:t>
            </a:r>
            <a:r>
              <a:rPr lang="en" sz="1800"/>
              <a:t>”: warp number</a:t>
            </a:r>
          </a:p>
        </p:txBody>
      </p:sp>
      <p:sp>
        <p:nvSpPr>
          <p:cNvPr id="2" name="Slide Number Placeholder 1"/>
          <p:cNvSpPr>
            <a:spLocks noGrp="1"/>
          </p:cNvSpPr>
          <p:nvPr>
            <p:ph type="sldNum" sz="quarter" idx="11"/>
          </p:nvPr>
        </p:nvSpPr>
        <p:spPr/>
        <p:txBody>
          <a:bodyPr/>
          <a:lstStyle/>
          <a:p>
            <a:fld id="{93A9AFAB-0B4A-894D-9A96-190B87C7197E}" type="slidenum">
              <a:rPr lang="en-US" smtClean="0"/>
              <a:t>58</a:t>
            </a:fld>
            <a:endParaRPr lang="en-US"/>
          </a:p>
        </p:txBody>
      </p: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Read Src Op 1</a:t>
            </a:r>
          </a:p>
        </p:txBody>
      </p:sp>
      <p:sp>
        <p:nvSpPr>
          <p:cNvPr id="523" name="Shape 523"/>
          <p:cNvSpPr txBox="1">
            <a:spLocks noGrp="1"/>
          </p:cNvSpPr>
          <p:nvPr>
            <p:ph type="body" idx="1"/>
          </p:nvPr>
        </p:nvSpPr>
        <p:spPr>
          <a:xfrm>
            <a:off x="273350" y="745896"/>
            <a:ext cx="3100799" cy="1374000"/>
          </a:xfrm>
          <a:prstGeom prst="rect">
            <a:avLst/>
          </a:prstGeom>
        </p:spPr>
        <p:txBody>
          <a:bodyPr lIns="91425" tIns="91425" rIns="91425" bIns="91425" anchor="t" anchorCtr="0">
            <a:noAutofit/>
          </a:bodyPr>
          <a:lstStyle/>
          <a:p>
            <a:pPr lvl="0" rtl="0">
              <a:spcBef>
                <a:spcPts val="0"/>
              </a:spcBef>
              <a:buNone/>
            </a:pPr>
            <a:r>
              <a:rPr lang="en" sz="2000" u="sng"/>
              <a:t>Address : Instruction</a:t>
            </a:r>
          </a:p>
          <a:p>
            <a:pPr lvl="0" rtl="0">
              <a:spcBef>
                <a:spcPts val="0"/>
              </a:spcBef>
              <a:buNone/>
            </a:pPr>
            <a:r>
              <a:rPr lang="en" sz="2000"/>
              <a:t>0x0004  : add r0, </a:t>
            </a:r>
            <a:r>
              <a:rPr lang="en" sz="2000">
                <a:solidFill>
                  <a:srgbClr val="FF0000"/>
                </a:solidFill>
              </a:rPr>
              <a:t>r1</a:t>
            </a:r>
            <a:r>
              <a:rPr lang="en" sz="2000"/>
              <a:t>, r2</a:t>
            </a:r>
          </a:p>
          <a:p>
            <a:pPr lvl="0" rtl="0">
              <a:spcBef>
                <a:spcPts val="0"/>
              </a:spcBef>
              <a:buNone/>
            </a:pPr>
            <a:r>
              <a:rPr lang="en" sz="2000"/>
              <a:t>0x0008  : sub r3, </a:t>
            </a:r>
            <a:r>
              <a:rPr lang="en" sz="2000">
                <a:solidFill>
                  <a:srgbClr val="FF0000"/>
                </a:solidFill>
              </a:rPr>
              <a:t>r4</a:t>
            </a:r>
            <a:r>
              <a:rPr lang="en" sz="2000"/>
              <a:t>, r5</a:t>
            </a:r>
          </a:p>
        </p:txBody>
      </p:sp>
      <p:pic>
        <p:nvPicPr>
          <p:cNvPr id="524" name="Shape 524"/>
          <p:cNvPicPr preferRelativeResize="0"/>
          <p:nvPr/>
        </p:nvPicPr>
        <p:blipFill>
          <a:blip r:embed="rId3">
            <a:alphaModFix/>
          </a:blip>
          <a:stretch>
            <a:fillRect/>
          </a:stretch>
        </p:blipFill>
        <p:spPr>
          <a:xfrm>
            <a:off x="3566160" y="274320"/>
            <a:ext cx="4151536" cy="4629150"/>
          </a:xfrm>
          <a:prstGeom prst="rect">
            <a:avLst/>
          </a:prstGeom>
          <a:noFill/>
          <a:ln>
            <a:noFill/>
          </a:ln>
        </p:spPr>
      </p:pic>
      <p:sp>
        <p:nvSpPr>
          <p:cNvPr id="525" name="Shape 525"/>
          <p:cNvSpPr txBox="1"/>
          <p:nvPr/>
        </p:nvSpPr>
        <p:spPr>
          <a:xfrm>
            <a:off x="270202" y="2027400"/>
            <a:ext cx="3131700" cy="1096799"/>
          </a:xfrm>
          <a:prstGeom prst="rect">
            <a:avLst/>
          </a:prstGeom>
          <a:noFill/>
          <a:ln>
            <a:noFill/>
          </a:ln>
        </p:spPr>
        <p:txBody>
          <a:bodyPr lIns="91425" tIns="91425" rIns="91425" bIns="91425" anchor="t" anchorCtr="0">
            <a:noAutofit/>
          </a:bodyPr>
          <a:lstStyle/>
          <a:p>
            <a:pPr lvl="0" rtl="0">
              <a:spcBef>
                <a:spcPts val="0"/>
              </a:spcBef>
              <a:buNone/>
            </a:pPr>
            <a:r>
              <a:rPr lang="en" sz="2000"/>
              <a:t>Read source operands:</a:t>
            </a:r>
          </a:p>
          <a:p>
            <a:pPr lvl="0" rtl="0">
              <a:spcBef>
                <a:spcPts val="0"/>
              </a:spcBef>
              <a:buNone/>
            </a:pPr>
            <a:r>
              <a:rPr lang="en" sz="2000">
                <a:solidFill>
                  <a:srgbClr val="FF0000"/>
                </a:solidFill>
              </a:rPr>
              <a:t>r1</a:t>
            </a:r>
            <a:r>
              <a:rPr lang="en" sz="2000"/>
              <a:t> for warp 0</a:t>
            </a:r>
          </a:p>
          <a:p>
            <a:pPr lvl="0" rtl="0">
              <a:spcBef>
                <a:spcPts val="0"/>
              </a:spcBef>
              <a:buNone/>
            </a:pPr>
            <a:r>
              <a:rPr lang="en" sz="2000">
                <a:solidFill>
                  <a:srgbClr val="FF0000"/>
                </a:solidFill>
              </a:rPr>
              <a:t>r4</a:t>
            </a:r>
            <a:r>
              <a:rPr lang="en" sz="2000"/>
              <a:t> for warp 1</a:t>
            </a:r>
          </a:p>
        </p:txBody>
      </p:sp>
      <p:sp>
        <p:nvSpPr>
          <p:cNvPr id="2" name="Slide Number Placeholder 1"/>
          <p:cNvSpPr>
            <a:spLocks noGrp="1"/>
          </p:cNvSpPr>
          <p:nvPr>
            <p:ph type="sldNum" sz="quarter" idx="11"/>
          </p:nvPr>
        </p:nvSpPr>
        <p:spPr/>
        <p:txBody>
          <a:bodyPr/>
          <a:lstStyle/>
          <a:p>
            <a:fld id="{93A9AFAB-0B4A-894D-9A96-190B87C7197E}" type="slidenum">
              <a:rPr lang="en-US" smtClean="0"/>
              <a:t>59</a:t>
            </a:fld>
            <a:endParaRPr lang="en-US"/>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Shape 58"/>
          <p:cNvPicPr preferRelativeResize="0"/>
          <p:nvPr/>
        </p:nvPicPr>
        <p:blipFill>
          <a:blip r:embed="rId3">
            <a:alphaModFix/>
          </a:blip>
          <a:stretch>
            <a:fillRect/>
          </a:stretch>
        </p:blipFill>
        <p:spPr>
          <a:xfrm>
            <a:off x="0" y="1539149"/>
            <a:ext cx="4948273" cy="2415725"/>
          </a:xfrm>
          <a:prstGeom prst="rect">
            <a:avLst/>
          </a:prstGeom>
          <a:noFill/>
          <a:ln>
            <a:noFill/>
          </a:ln>
        </p:spPr>
      </p:pic>
      <p:sp>
        <p:nvSpPr>
          <p:cNvPr id="59" name="Shape 59"/>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 sz="4266">
                <a:solidFill>
                  <a:srgbClr val="000000"/>
                </a:solidFill>
              </a:rPr>
              <a:t>GPU in Graphics Card</a:t>
            </a:r>
          </a:p>
        </p:txBody>
      </p:sp>
      <p:pic>
        <p:nvPicPr>
          <p:cNvPr id="60" name="Shape 60"/>
          <p:cNvPicPr preferRelativeResize="0"/>
          <p:nvPr/>
        </p:nvPicPr>
        <p:blipFill>
          <a:blip r:embed="rId4">
            <a:extLst>
              <a:ext uri="{28A0092B-C50C-407E-A947-70E740481C1C}">
                <a14:useLocalDpi xmlns:a14="http://schemas.microsoft.com/office/drawing/2010/main" val="0"/>
              </a:ext>
            </a:extLst>
          </a:blip>
          <a:stretch>
            <a:fillRect/>
          </a:stretch>
        </p:blipFill>
        <p:spPr>
          <a:xfrm>
            <a:off x="4837568" y="900576"/>
            <a:ext cx="4162164" cy="3545075"/>
          </a:xfrm>
          <a:prstGeom prst="rect">
            <a:avLst/>
          </a:prstGeom>
          <a:noFill/>
          <a:ln>
            <a:noFill/>
          </a:ln>
        </p:spPr>
      </p:pic>
      <p:sp>
        <p:nvSpPr>
          <p:cNvPr id="61" name="Shape 61"/>
          <p:cNvSpPr txBox="1"/>
          <p:nvPr/>
        </p:nvSpPr>
        <p:spPr>
          <a:xfrm>
            <a:off x="389000" y="1458775"/>
            <a:ext cx="3657600" cy="457200"/>
          </a:xfrm>
          <a:prstGeom prst="rect">
            <a:avLst/>
          </a:prstGeom>
          <a:noFill/>
          <a:ln>
            <a:noFill/>
          </a:ln>
        </p:spPr>
        <p:txBody>
          <a:bodyPr lIns="91425" tIns="91425" rIns="91425" bIns="91425" anchor="t" anchorCtr="0">
            <a:noAutofit/>
          </a:bodyPr>
          <a:lstStyle/>
          <a:p>
            <a:pPr>
              <a:spcBef>
                <a:spcPts val="0"/>
              </a:spcBef>
              <a:buNone/>
            </a:pPr>
            <a:r>
              <a:rPr lang="en" dirty="0"/>
              <a:t>Image: </a:t>
            </a:r>
            <a:r>
              <a:rPr lang="en" dirty="0" err="1"/>
              <a:t>Nvidia</a:t>
            </a:r>
            <a:r>
              <a:rPr lang="en" dirty="0"/>
              <a:t> GTX 980</a:t>
            </a:r>
          </a:p>
        </p:txBody>
      </p:sp>
      <p:sp>
        <p:nvSpPr>
          <p:cNvPr id="2" name="Slide Number Placeholder 1"/>
          <p:cNvSpPr>
            <a:spLocks noGrp="1"/>
          </p:cNvSpPr>
          <p:nvPr>
            <p:ph type="sldNum" sz="quarter" idx="11"/>
          </p:nvPr>
        </p:nvSpPr>
        <p:spPr/>
        <p:txBody>
          <a:bodyPr/>
          <a:lstStyle/>
          <a:p>
            <a:fld id="{93A9AFAB-0B4A-894D-9A96-190B87C7197E}" type="slidenum">
              <a:rPr lang="en-US" smtClean="0"/>
              <a:t>6</a:t>
            </a:fld>
            <a:endParaRPr lang="en-US"/>
          </a:p>
        </p:txBody>
      </p:sp>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Buffer Src Op 1</a:t>
            </a:r>
          </a:p>
        </p:txBody>
      </p:sp>
      <p:sp>
        <p:nvSpPr>
          <p:cNvPr id="531" name="Shape 531"/>
          <p:cNvSpPr txBox="1">
            <a:spLocks noGrp="1"/>
          </p:cNvSpPr>
          <p:nvPr>
            <p:ph type="body" idx="1"/>
          </p:nvPr>
        </p:nvSpPr>
        <p:spPr>
          <a:xfrm>
            <a:off x="273350" y="745896"/>
            <a:ext cx="3100799" cy="1374000"/>
          </a:xfrm>
          <a:prstGeom prst="rect">
            <a:avLst/>
          </a:prstGeom>
        </p:spPr>
        <p:txBody>
          <a:bodyPr lIns="91425" tIns="91425" rIns="91425" bIns="91425" anchor="t" anchorCtr="0">
            <a:noAutofit/>
          </a:bodyPr>
          <a:lstStyle/>
          <a:p>
            <a:pPr lvl="0" rtl="0">
              <a:spcBef>
                <a:spcPts val="0"/>
              </a:spcBef>
              <a:buNone/>
            </a:pPr>
            <a:r>
              <a:rPr lang="en" sz="2000" u="sng"/>
              <a:t>Address : Instruction</a:t>
            </a:r>
          </a:p>
          <a:p>
            <a:pPr lvl="0" rtl="0">
              <a:spcBef>
                <a:spcPts val="0"/>
              </a:spcBef>
              <a:buNone/>
            </a:pPr>
            <a:r>
              <a:rPr lang="en" sz="2000"/>
              <a:t>0x0004  : add r0, </a:t>
            </a:r>
            <a:r>
              <a:rPr lang="en" sz="2000">
                <a:solidFill>
                  <a:srgbClr val="FF0000"/>
                </a:solidFill>
              </a:rPr>
              <a:t>r1</a:t>
            </a:r>
            <a:r>
              <a:rPr lang="en" sz="2000"/>
              <a:t>, r2</a:t>
            </a:r>
          </a:p>
          <a:p>
            <a:pPr lvl="0" rtl="0">
              <a:spcBef>
                <a:spcPts val="0"/>
              </a:spcBef>
              <a:buNone/>
            </a:pPr>
            <a:r>
              <a:rPr lang="en" sz="2000"/>
              <a:t>0x0008  : sub r3, </a:t>
            </a:r>
            <a:r>
              <a:rPr lang="en" sz="2000">
                <a:solidFill>
                  <a:srgbClr val="FF0000"/>
                </a:solidFill>
              </a:rPr>
              <a:t>r4</a:t>
            </a:r>
            <a:r>
              <a:rPr lang="en" sz="2000"/>
              <a:t>, r5</a:t>
            </a:r>
          </a:p>
        </p:txBody>
      </p:sp>
      <p:pic>
        <p:nvPicPr>
          <p:cNvPr id="532" name="Shape 532"/>
          <p:cNvPicPr preferRelativeResize="0"/>
          <p:nvPr/>
        </p:nvPicPr>
        <p:blipFill>
          <a:blip r:embed="rId3">
            <a:alphaModFix/>
          </a:blip>
          <a:stretch>
            <a:fillRect/>
          </a:stretch>
        </p:blipFill>
        <p:spPr>
          <a:xfrm>
            <a:off x="3566160" y="274320"/>
            <a:ext cx="4151536" cy="4629150"/>
          </a:xfrm>
          <a:prstGeom prst="rect">
            <a:avLst/>
          </a:prstGeom>
          <a:noFill/>
          <a:ln>
            <a:noFill/>
          </a:ln>
        </p:spPr>
      </p:pic>
      <p:sp>
        <p:nvSpPr>
          <p:cNvPr id="533" name="Shape 533"/>
          <p:cNvSpPr txBox="1"/>
          <p:nvPr/>
        </p:nvSpPr>
        <p:spPr>
          <a:xfrm>
            <a:off x="247800" y="2702700"/>
            <a:ext cx="3333599" cy="1107300"/>
          </a:xfrm>
          <a:prstGeom prst="rect">
            <a:avLst/>
          </a:prstGeom>
          <a:noFill/>
          <a:ln>
            <a:noFill/>
          </a:ln>
        </p:spPr>
        <p:txBody>
          <a:bodyPr lIns="91425" tIns="91425" rIns="91425" bIns="91425" anchor="t" anchorCtr="0">
            <a:noAutofit/>
          </a:bodyPr>
          <a:lstStyle/>
          <a:p>
            <a:pPr lvl="0" rtl="0">
              <a:spcBef>
                <a:spcPts val="0"/>
              </a:spcBef>
              <a:buNone/>
            </a:pPr>
            <a:r>
              <a:rPr lang="en" sz="2000"/>
              <a:t>Push ops to op collector:</a:t>
            </a:r>
          </a:p>
          <a:p>
            <a:pPr lvl="0" rtl="0">
              <a:spcBef>
                <a:spcPts val="0"/>
              </a:spcBef>
              <a:buNone/>
            </a:pPr>
            <a:r>
              <a:rPr lang="en" sz="2000">
                <a:solidFill>
                  <a:srgbClr val="FF0000"/>
                </a:solidFill>
              </a:rPr>
              <a:t>r1</a:t>
            </a:r>
            <a:r>
              <a:rPr lang="en" sz="2000"/>
              <a:t> for warp 0</a:t>
            </a:r>
          </a:p>
          <a:p>
            <a:pPr lvl="0" rtl="0">
              <a:spcBef>
                <a:spcPts val="0"/>
              </a:spcBef>
              <a:buNone/>
            </a:pPr>
            <a:r>
              <a:rPr lang="en" sz="2000">
                <a:solidFill>
                  <a:srgbClr val="FF0000"/>
                </a:solidFill>
              </a:rPr>
              <a:t>r4</a:t>
            </a:r>
            <a:r>
              <a:rPr lang="en" sz="2000"/>
              <a:t> for warp 1</a:t>
            </a:r>
          </a:p>
        </p:txBody>
      </p:sp>
      <p:sp>
        <p:nvSpPr>
          <p:cNvPr id="2" name="Slide Number Placeholder 1"/>
          <p:cNvSpPr>
            <a:spLocks noGrp="1"/>
          </p:cNvSpPr>
          <p:nvPr>
            <p:ph type="sldNum" sz="quarter" idx="11"/>
          </p:nvPr>
        </p:nvSpPr>
        <p:spPr/>
        <p:txBody>
          <a:bodyPr/>
          <a:lstStyle/>
          <a:p>
            <a:fld id="{93A9AFAB-0B4A-894D-9A96-190B87C7197E}" type="slidenum">
              <a:rPr lang="en-US" smtClean="0"/>
              <a:t>60</a:t>
            </a:fld>
            <a:endParaRPr lang="en-US"/>
          </a:p>
        </p:txBody>
      </p:sp>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Read Src Op 2</a:t>
            </a:r>
          </a:p>
        </p:txBody>
      </p:sp>
      <p:sp>
        <p:nvSpPr>
          <p:cNvPr id="539" name="Shape 539"/>
          <p:cNvSpPr txBox="1">
            <a:spLocks noGrp="1"/>
          </p:cNvSpPr>
          <p:nvPr>
            <p:ph type="body" idx="1"/>
          </p:nvPr>
        </p:nvSpPr>
        <p:spPr>
          <a:xfrm>
            <a:off x="273350" y="745897"/>
            <a:ext cx="3100799" cy="1311600"/>
          </a:xfrm>
          <a:prstGeom prst="rect">
            <a:avLst/>
          </a:prstGeom>
        </p:spPr>
        <p:txBody>
          <a:bodyPr lIns="91425" tIns="91425" rIns="91425" bIns="91425" anchor="t" anchorCtr="0">
            <a:noAutofit/>
          </a:bodyPr>
          <a:lstStyle/>
          <a:p>
            <a:pPr lvl="0" rtl="0">
              <a:spcBef>
                <a:spcPts val="0"/>
              </a:spcBef>
              <a:buNone/>
            </a:pPr>
            <a:r>
              <a:rPr lang="en" sz="2000" u="sng"/>
              <a:t>Address : Instruction</a:t>
            </a:r>
          </a:p>
          <a:p>
            <a:pPr lvl="0" rtl="0">
              <a:spcBef>
                <a:spcPts val="0"/>
              </a:spcBef>
              <a:buNone/>
            </a:pPr>
            <a:r>
              <a:rPr lang="en" sz="2000"/>
              <a:t>0x0004  : add r0, r1, </a:t>
            </a:r>
            <a:r>
              <a:rPr lang="en" sz="2000">
                <a:solidFill>
                  <a:srgbClr val="FF0000"/>
                </a:solidFill>
              </a:rPr>
              <a:t>r2</a:t>
            </a:r>
          </a:p>
          <a:p>
            <a:pPr lvl="0" rtl="0">
              <a:spcBef>
                <a:spcPts val="0"/>
              </a:spcBef>
              <a:buNone/>
            </a:pPr>
            <a:r>
              <a:rPr lang="en" sz="2000"/>
              <a:t>0x0008  : sub r3, r4, </a:t>
            </a:r>
            <a:r>
              <a:rPr lang="en" sz="2000">
                <a:solidFill>
                  <a:srgbClr val="FF0000"/>
                </a:solidFill>
              </a:rPr>
              <a:t>r5</a:t>
            </a:r>
          </a:p>
        </p:txBody>
      </p:sp>
      <p:pic>
        <p:nvPicPr>
          <p:cNvPr id="540" name="Shape 540"/>
          <p:cNvPicPr preferRelativeResize="0"/>
          <p:nvPr/>
        </p:nvPicPr>
        <p:blipFill>
          <a:blip r:embed="rId3">
            <a:alphaModFix/>
          </a:blip>
          <a:stretch>
            <a:fillRect/>
          </a:stretch>
        </p:blipFill>
        <p:spPr>
          <a:xfrm>
            <a:off x="3566160" y="274320"/>
            <a:ext cx="4151536" cy="4629150"/>
          </a:xfrm>
          <a:prstGeom prst="rect">
            <a:avLst/>
          </a:prstGeom>
          <a:noFill/>
          <a:ln>
            <a:noFill/>
          </a:ln>
        </p:spPr>
      </p:pic>
      <p:sp>
        <p:nvSpPr>
          <p:cNvPr id="541" name="Shape 541"/>
          <p:cNvSpPr txBox="1"/>
          <p:nvPr/>
        </p:nvSpPr>
        <p:spPr>
          <a:xfrm>
            <a:off x="221100" y="2057400"/>
            <a:ext cx="3131700" cy="1096799"/>
          </a:xfrm>
          <a:prstGeom prst="rect">
            <a:avLst/>
          </a:prstGeom>
          <a:noFill/>
          <a:ln>
            <a:noFill/>
          </a:ln>
        </p:spPr>
        <p:txBody>
          <a:bodyPr lIns="91425" tIns="91425" rIns="91425" bIns="91425" anchor="t" anchorCtr="0">
            <a:noAutofit/>
          </a:bodyPr>
          <a:lstStyle/>
          <a:p>
            <a:pPr lvl="0" rtl="0">
              <a:spcBef>
                <a:spcPts val="0"/>
              </a:spcBef>
              <a:buNone/>
            </a:pPr>
            <a:r>
              <a:rPr lang="en" sz="2000"/>
              <a:t>Read source operands:</a:t>
            </a:r>
          </a:p>
          <a:p>
            <a:pPr lvl="0" rtl="0">
              <a:spcBef>
                <a:spcPts val="0"/>
              </a:spcBef>
              <a:buNone/>
            </a:pPr>
            <a:r>
              <a:rPr lang="en" sz="2000">
                <a:solidFill>
                  <a:srgbClr val="FF0000"/>
                </a:solidFill>
              </a:rPr>
              <a:t>r2</a:t>
            </a:r>
            <a:r>
              <a:rPr lang="en" sz="2000"/>
              <a:t> for warp 0</a:t>
            </a:r>
          </a:p>
          <a:p>
            <a:pPr lvl="0" rtl="0">
              <a:spcBef>
                <a:spcPts val="0"/>
              </a:spcBef>
              <a:buNone/>
            </a:pPr>
            <a:r>
              <a:rPr lang="en" sz="2000">
                <a:solidFill>
                  <a:srgbClr val="FF0000"/>
                </a:solidFill>
              </a:rPr>
              <a:t>r5</a:t>
            </a:r>
            <a:r>
              <a:rPr lang="en" sz="2000"/>
              <a:t> for warp 1</a:t>
            </a:r>
          </a:p>
        </p:txBody>
      </p:sp>
      <p:sp>
        <p:nvSpPr>
          <p:cNvPr id="2" name="Slide Number Placeholder 1"/>
          <p:cNvSpPr>
            <a:spLocks noGrp="1"/>
          </p:cNvSpPr>
          <p:nvPr>
            <p:ph type="sldNum" sz="quarter" idx="11"/>
          </p:nvPr>
        </p:nvSpPr>
        <p:spPr/>
        <p:txBody>
          <a:bodyPr/>
          <a:lstStyle/>
          <a:p>
            <a:fld id="{93A9AFAB-0B4A-894D-9A96-190B87C7197E}" type="slidenum">
              <a:rPr lang="en-US" smtClean="0"/>
              <a:t>61</a:t>
            </a:fld>
            <a:endParaRPr lang="en-US"/>
          </a:p>
        </p:txBody>
      </p:sp>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Buffer Src Op 2</a:t>
            </a:r>
          </a:p>
        </p:txBody>
      </p:sp>
      <p:sp>
        <p:nvSpPr>
          <p:cNvPr id="547" name="Shape 547"/>
          <p:cNvSpPr txBox="1">
            <a:spLocks noGrp="1"/>
          </p:cNvSpPr>
          <p:nvPr>
            <p:ph type="body" idx="1"/>
          </p:nvPr>
        </p:nvSpPr>
        <p:spPr>
          <a:xfrm>
            <a:off x="273350" y="745897"/>
            <a:ext cx="3100799" cy="1348800"/>
          </a:xfrm>
          <a:prstGeom prst="rect">
            <a:avLst/>
          </a:prstGeom>
        </p:spPr>
        <p:txBody>
          <a:bodyPr lIns="91425" tIns="91425" rIns="91425" bIns="91425" anchor="t" anchorCtr="0">
            <a:noAutofit/>
          </a:bodyPr>
          <a:lstStyle/>
          <a:p>
            <a:pPr lvl="0" rtl="0">
              <a:spcBef>
                <a:spcPts val="0"/>
              </a:spcBef>
              <a:buNone/>
            </a:pPr>
            <a:r>
              <a:rPr lang="en" sz="2000" u="sng"/>
              <a:t>Address : Instruction</a:t>
            </a:r>
          </a:p>
          <a:p>
            <a:pPr lvl="0" rtl="0">
              <a:spcBef>
                <a:spcPts val="0"/>
              </a:spcBef>
              <a:buNone/>
            </a:pPr>
            <a:r>
              <a:rPr lang="en" sz="2000"/>
              <a:t>0x0004  : add r0, r1, </a:t>
            </a:r>
            <a:r>
              <a:rPr lang="en" sz="2000">
                <a:solidFill>
                  <a:srgbClr val="FF0000"/>
                </a:solidFill>
              </a:rPr>
              <a:t>r2</a:t>
            </a:r>
          </a:p>
          <a:p>
            <a:pPr lvl="0" rtl="0">
              <a:spcBef>
                <a:spcPts val="0"/>
              </a:spcBef>
              <a:buNone/>
            </a:pPr>
            <a:r>
              <a:rPr lang="en" sz="2000"/>
              <a:t>0x0008  : sub r3, r4, </a:t>
            </a:r>
            <a:r>
              <a:rPr lang="en" sz="2000">
                <a:solidFill>
                  <a:srgbClr val="FF0000"/>
                </a:solidFill>
              </a:rPr>
              <a:t>r5</a:t>
            </a:r>
          </a:p>
        </p:txBody>
      </p:sp>
      <p:pic>
        <p:nvPicPr>
          <p:cNvPr id="548" name="Shape 548"/>
          <p:cNvPicPr preferRelativeResize="0"/>
          <p:nvPr/>
        </p:nvPicPr>
        <p:blipFill>
          <a:blip r:embed="rId3">
            <a:alphaModFix/>
          </a:blip>
          <a:stretch>
            <a:fillRect/>
          </a:stretch>
        </p:blipFill>
        <p:spPr>
          <a:xfrm>
            <a:off x="3566160" y="274320"/>
            <a:ext cx="4151536" cy="4629150"/>
          </a:xfrm>
          <a:prstGeom prst="rect">
            <a:avLst/>
          </a:prstGeom>
          <a:noFill/>
          <a:ln>
            <a:noFill/>
          </a:ln>
        </p:spPr>
      </p:pic>
      <p:sp>
        <p:nvSpPr>
          <p:cNvPr id="549" name="Shape 549"/>
          <p:cNvSpPr txBox="1"/>
          <p:nvPr/>
        </p:nvSpPr>
        <p:spPr>
          <a:xfrm>
            <a:off x="260100" y="2895600"/>
            <a:ext cx="3321300" cy="1106099"/>
          </a:xfrm>
          <a:prstGeom prst="rect">
            <a:avLst/>
          </a:prstGeom>
          <a:noFill/>
          <a:ln>
            <a:noFill/>
          </a:ln>
        </p:spPr>
        <p:txBody>
          <a:bodyPr lIns="91425" tIns="91425" rIns="91425" bIns="91425" anchor="t" anchorCtr="0">
            <a:noAutofit/>
          </a:bodyPr>
          <a:lstStyle/>
          <a:p>
            <a:pPr lvl="0" rtl="0">
              <a:spcBef>
                <a:spcPts val="0"/>
              </a:spcBef>
              <a:buNone/>
            </a:pPr>
            <a:r>
              <a:rPr lang="en" sz="2000"/>
              <a:t>Push ops to op collector:</a:t>
            </a:r>
          </a:p>
          <a:p>
            <a:pPr lvl="0" rtl="0">
              <a:spcBef>
                <a:spcPts val="0"/>
              </a:spcBef>
              <a:buNone/>
            </a:pPr>
            <a:r>
              <a:rPr lang="en" sz="2000">
                <a:solidFill>
                  <a:srgbClr val="FF0000"/>
                </a:solidFill>
              </a:rPr>
              <a:t>r2</a:t>
            </a:r>
            <a:r>
              <a:rPr lang="en" sz="2000"/>
              <a:t> for warp 0</a:t>
            </a:r>
          </a:p>
          <a:p>
            <a:pPr lvl="0" rtl="0">
              <a:spcBef>
                <a:spcPts val="0"/>
              </a:spcBef>
              <a:buNone/>
            </a:pPr>
            <a:r>
              <a:rPr lang="en" sz="2000">
                <a:solidFill>
                  <a:srgbClr val="FF0000"/>
                </a:solidFill>
              </a:rPr>
              <a:t>r5</a:t>
            </a:r>
            <a:r>
              <a:rPr lang="en" sz="2000"/>
              <a:t> for warp 1</a:t>
            </a:r>
          </a:p>
        </p:txBody>
      </p:sp>
      <p:sp>
        <p:nvSpPr>
          <p:cNvPr id="2" name="Slide Number Placeholder 1"/>
          <p:cNvSpPr>
            <a:spLocks noGrp="1"/>
          </p:cNvSpPr>
          <p:nvPr>
            <p:ph type="sldNum" sz="quarter" idx="11"/>
          </p:nvPr>
        </p:nvSpPr>
        <p:spPr/>
        <p:txBody>
          <a:bodyPr/>
          <a:lstStyle/>
          <a:p>
            <a:fld id="{93A9AFAB-0B4A-894D-9A96-190B87C7197E}" type="slidenum">
              <a:rPr lang="en-US" smtClean="0"/>
              <a:t>62</a:t>
            </a:fld>
            <a:endParaRPr lang="en-US"/>
          </a:p>
        </p:txBody>
      </p:sp>
    </p:spTree>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Execute Stage 1</a:t>
            </a:r>
          </a:p>
        </p:txBody>
      </p:sp>
      <p:sp>
        <p:nvSpPr>
          <p:cNvPr id="555" name="Shape 555"/>
          <p:cNvSpPr txBox="1">
            <a:spLocks noGrp="1"/>
          </p:cNvSpPr>
          <p:nvPr>
            <p:ph type="body" idx="1"/>
          </p:nvPr>
        </p:nvSpPr>
        <p:spPr>
          <a:xfrm>
            <a:off x="273350" y="745896"/>
            <a:ext cx="3100799" cy="1449000"/>
          </a:xfrm>
          <a:prstGeom prst="rect">
            <a:avLst/>
          </a:prstGeom>
        </p:spPr>
        <p:txBody>
          <a:bodyPr lIns="91425" tIns="91425" rIns="91425" bIns="91425" anchor="t" anchorCtr="0">
            <a:noAutofit/>
          </a:bodyPr>
          <a:lstStyle/>
          <a:p>
            <a:pPr lvl="0" rtl="0">
              <a:spcBef>
                <a:spcPts val="0"/>
              </a:spcBef>
              <a:buNone/>
            </a:pPr>
            <a:r>
              <a:rPr lang="en" sz="2000" u="sng"/>
              <a:t>Address : Instruction</a:t>
            </a:r>
          </a:p>
          <a:p>
            <a:pPr lvl="0" rtl="0">
              <a:spcBef>
                <a:spcPts val="0"/>
              </a:spcBef>
              <a:buNone/>
            </a:pPr>
            <a:r>
              <a:rPr lang="en" sz="2000"/>
              <a:t>0x0004  : </a:t>
            </a:r>
            <a:r>
              <a:rPr lang="en" sz="2000">
                <a:solidFill>
                  <a:srgbClr val="FF0000"/>
                </a:solidFill>
              </a:rPr>
              <a:t>add</a:t>
            </a:r>
            <a:r>
              <a:rPr lang="en" sz="2000"/>
              <a:t> r0, r1, r2</a:t>
            </a:r>
          </a:p>
          <a:p>
            <a:pPr lvl="0" rtl="0">
              <a:spcBef>
                <a:spcPts val="0"/>
              </a:spcBef>
              <a:buNone/>
            </a:pPr>
            <a:r>
              <a:rPr lang="en" sz="2000"/>
              <a:t>0x0008  : </a:t>
            </a:r>
            <a:r>
              <a:rPr lang="en" sz="2000">
                <a:solidFill>
                  <a:srgbClr val="FF0000"/>
                </a:solidFill>
              </a:rPr>
              <a:t>sub</a:t>
            </a:r>
            <a:r>
              <a:rPr lang="en" sz="2000"/>
              <a:t> r3, r4, r5</a:t>
            </a:r>
          </a:p>
        </p:txBody>
      </p:sp>
      <p:pic>
        <p:nvPicPr>
          <p:cNvPr id="556" name="Shape 556"/>
          <p:cNvPicPr preferRelativeResize="0"/>
          <p:nvPr/>
        </p:nvPicPr>
        <p:blipFill>
          <a:blip r:embed="rId3">
            <a:alphaModFix/>
          </a:blip>
          <a:stretch>
            <a:fillRect/>
          </a:stretch>
        </p:blipFill>
        <p:spPr>
          <a:xfrm>
            <a:off x="3566160" y="274320"/>
            <a:ext cx="4151536" cy="4629150"/>
          </a:xfrm>
          <a:prstGeom prst="rect">
            <a:avLst/>
          </a:prstGeom>
          <a:noFill/>
          <a:ln>
            <a:noFill/>
          </a:ln>
        </p:spPr>
      </p:pic>
      <p:sp>
        <p:nvSpPr>
          <p:cNvPr id="557" name="Shape 557"/>
          <p:cNvSpPr txBox="1"/>
          <p:nvPr/>
        </p:nvSpPr>
        <p:spPr>
          <a:xfrm>
            <a:off x="228600" y="4251942"/>
            <a:ext cx="3143100" cy="579899"/>
          </a:xfrm>
          <a:prstGeom prst="rect">
            <a:avLst/>
          </a:prstGeom>
          <a:noFill/>
          <a:ln>
            <a:noFill/>
          </a:ln>
        </p:spPr>
        <p:txBody>
          <a:bodyPr lIns="91425" tIns="91425" rIns="91425" bIns="91425" anchor="t" anchorCtr="0">
            <a:noAutofit/>
          </a:bodyPr>
          <a:lstStyle/>
          <a:p>
            <a:pPr lvl="0" rtl="0">
              <a:spcBef>
                <a:spcPts val="0"/>
              </a:spcBef>
              <a:buNone/>
            </a:pPr>
            <a:r>
              <a:rPr lang="en" sz="2000"/>
              <a:t>Compute the </a:t>
            </a:r>
            <a:r>
              <a:rPr lang="en" sz="2000">
                <a:solidFill>
                  <a:srgbClr val="FF0000"/>
                </a:solidFill>
              </a:rPr>
              <a:t>first 16 threads</a:t>
            </a:r>
            <a:r>
              <a:rPr lang="en" sz="2000"/>
              <a:t> in the warp.</a:t>
            </a:r>
          </a:p>
        </p:txBody>
      </p:sp>
      <p:sp>
        <p:nvSpPr>
          <p:cNvPr id="2" name="Slide Number Placeholder 1"/>
          <p:cNvSpPr>
            <a:spLocks noGrp="1"/>
          </p:cNvSpPr>
          <p:nvPr>
            <p:ph type="sldNum" sz="quarter" idx="11"/>
          </p:nvPr>
        </p:nvSpPr>
        <p:spPr/>
        <p:txBody>
          <a:bodyPr/>
          <a:lstStyle/>
          <a:p>
            <a:fld id="{93A9AFAB-0B4A-894D-9A96-190B87C7197E}" type="slidenum">
              <a:rPr lang="en-US" smtClean="0"/>
              <a:t>63</a:t>
            </a:fld>
            <a:endParaRPr lang="en-US"/>
          </a:p>
        </p:txBody>
      </p:sp>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Execute Stage 2</a:t>
            </a:r>
          </a:p>
        </p:txBody>
      </p:sp>
      <p:sp>
        <p:nvSpPr>
          <p:cNvPr id="563" name="Shape 563"/>
          <p:cNvSpPr txBox="1">
            <a:spLocks noGrp="1"/>
          </p:cNvSpPr>
          <p:nvPr>
            <p:ph type="body" idx="1"/>
          </p:nvPr>
        </p:nvSpPr>
        <p:spPr>
          <a:xfrm>
            <a:off x="273350" y="745897"/>
            <a:ext cx="3100799" cy="1336199"/>
          </a:xfrm>
          <a:prstGeom prst="rect">
            <a:avLst/>
          </a:prstGeom>
        </p:spPr>
        <p:txBody>
          <a:bodyPr lIns="91425" tIns="91425" rIns="91425" bIns="91425" anchor="t" anchorCtr="0">
            <a:noAutofit/>
          </a:bodyPr>
          <a:lstStyle/>
          <a:p>
            <a:pPr lvl="0" rtl="0">
              <a:spcBef>
                <a:spcPts val="0"/>
              </a:spcBef>
              <a:buNone/>
            </a:pPr>
            <a:r>
              <a:rPr lang="en" sz="2000" u="sng"/>
              <a:t>Address : Instruction</a:t>
            </a:r>
          </a:p>
          <a:p>
            <a:pPr lvl="0" rtl="0">
              <a:spcBef>
                <a:spcPts val="0"/>
              </a:spcBef>
              <a:buNone/>
            </a:pPr>
            <a:r>
              <a:rPr lang="en" sz="2000"/>
              <a:t>0x0004  : </a:t>
            </a:r>
            <a:r>
              <a:rPr lang="en" sz="2000">
                <a:solidFill>
                  <a:srgbClr val="FF0000"/>
                </a:solidFill>
              </a:rPr>
              <a:t>add</a:t>
            </a:r>
            <a:r>
              <a:rPr lang="en" sz="2000"/>
              <a:t> r0, r1, r2</a:t>
            </a:r>
          </a:p>
          <a:p>
            <a:pPr lvl="0" rtl="0">
              <a:spcBef>
                <a:spcPts val="0"/>
              </a:spcBef>
              <a:buNone/>
            </a:pPr>
            <a:r>
              <a:rPr lang="en" sz="2000"/>
              <a:t>0x0008  : </a:t>
            </a:r>
            <a:r>
              <a:rPr lang="en" sz="2000">
                <a:solidFill>
                  <a:srgbClr val="FF0000"/>
                </a:solidFill>
              </a:rPr>
              <a:t>sub</a:t>
            </a:r>
            <a:r>
              <a:rPr lang="en" sz="2000"/>
              <a:t> r3, r4, r5</a:t>
            </a:r>
          </a:p>
        </p:txBody>
      </p:sp>
      <p:pic>
        <p:nvPicPr>
          <p:cNvPr id="564" name="Shape 564"/>
          <p:cNvPicPr preferRelativeResize="0"/>
          <p:nvPr/>
        </p:nvPicPr>
        <p:blipFill>
          <a:blip r:embed="rId3">
            <a:alphaModFix/>
          </a:blip>
          <a:stretch>
            <a:fillRect/>
          </a:stretch>
        </p:blipFill>
        <p:spPr>
          <a:xfrm>
            <a:off x="3566160" y="274320"/>
            <a:ext cx="4151536" cy="4629150"/>
          </a:xfrm>
          <a:prstGeom prst="rect">
            <a:avLst/>
          </a:prstGeom>
          <a:noFill/>
          <a:ln>
            <a:noFill/>
          </a:ln>
        </p:spPr>
      </p:pic>
      <p:sp>
        <p:nvSpPr>
          <p:cNvPr id="565" name="Shape 565"/>
          <p:cNvSpPr txBox="1"/>
          <p:nvPr/>
        </p:nvSpPr>
        <p:spPr>
          <a:xfrm>
            <a:off x="228600" y="4251942"/>
            <a:ext cx="3143100" cy="579899"/>
          </a:xfrm>
          <a:prstGeom prst="rect">
            <a:avLst/>
          </a:prstGeom>
          <a:noFill/>
          <a:ln>
            <a:noFill/>
          </a:ln>
        </p:spPr>
        <p:txBody>
          <a:bodyPr lIns="91425" tIns="91425" rIns="91425" bIns="91425" anchor="t" anchorCtr="0">
            <a:noAutofit/>
          </a:bodyPr>
          <a:lstStyle/>
          <a:p>
            <a:pPr lvl="0" rtl="0">
              <a:spcBef>
                <a:spcPts val="0"/>
              </a:spcBef>
              <a:buNone/>
            </a:pPr>
            <a:r>
              <a:rPr lang="en" sz="2000"/>
              <a:t>Compute the </a:t>
            </a:r>
            <a:r>
              <a:rPr lang="en" sz="2000">
                <a:solidFill>
                  <a:srgbClr val="FF0000"/>
                </a:solidFill>
              </a:rPr>
              <a:t>last 16 threads</a:t>
            </a:r>
            <a:r>
              <a:rPr lang="en" sz="2000"/>
              <a:t> in the warp.</a:t>
            </a:r>
          </a:p>
        </p:txBody>
      </p:sp>
      <p:sp>
        <p:nvSpPr>
          <p:cNvPr id="2" name="Slide Number Placeholder 1"/>
          <p:cNvSpPr>
            <a:spLocks noGrp="1"/>
          </p:cNvSpPr>
          <p:nvPr>
            <p:ph type="sldNum" sz="quarter" idx="11"/>
          </p:nvPr>
        </p:nvSpPr>
        <p:spPr/>
        <p:txBody>
          <a:bodyPr/>
          <a:lstStyle/>
          <a:p>
            <a:fld id="{93A9AFAB-0B4A-894D-9A96-190B87C7197E}" type="slidenum">
              <a:rPr lang="en-US" smtClean="0"/>
              <a:t>64</a:t>
            </a:fld>
            <a:endParaRPr lang="en-US"/>
          </a:p>
        </p:txBody>
      </p:sp>
    </p:spTree>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Write Back</a:t>
            </a:r>
          </a:p>
        </p:txBody>
      </p:sp>
      <p:sp>
        <p:nvSpPr>
          <p:cNvPr id="571" name="Shape 571"/>
          <p:cNvSpPr txBox="1">
            <a:spLocks noGrp="1"/>
          </p:cNvSpPr>
          <p:nvPr>
            <p:ph type="body" idx="1"/>
          </p:nvPr>
        </p:nvSpPr>
        <p:spPr>
          <a:xfrm>
            <a:off x="273350" y="745897"/>
            <a:ext cx="3100799" cy="1336199"/>
          </a:xfrm>
          <a:prstGeom prst="rect">
            <a:avLst/>
          </a:prstGeom>
        </p:spPr>
        <p:txBody>
          <a:bodyPr lIns="91425" tIns="91425" rIns="91425" bIns="91425" anchor="t" anchorCtr="0">
            <a:noAutofit/>
          </a:bodyPr>
          <a:lstStyle/>
          <a:p>
            <a:pPr lvl="0" rtl="0">
              <a:spcBef>
                <a:spcPts val="0"/>
              </a:spcBef>
              <a:buNone/>
            </a:pPr>
            <a:r>
              <a:rPr lang="en" sz="2000" u="sng"/>
              <a:t>Address : Instruction</a:t>
            </a:r>
          </a:p>
          <a:p>
            <a:pPr lvl="0" rtl="0">
              <a:spcBef>
                <a:spcPts val="0"/>
              </a:spcBef>
              <a:buNone/>
            </a:pPr>
            <a:r>
              <a:rPr lang="en" sz="2000"/>
              <a:t>0x0004  : add </a:t>
            </a:r>
            <a:r>
              <a:rPr lang="en" sz="2000">
                <a:solidFill>
                  <a:srgbClr val="FF0000"/>
                </a:solidFill>
              </a:rPr>
              <a:t>r0</a:t>
            </a:r>
            <a:r>
              <a:rPr lang="en" sz="2000"/>
              <a:t>, r1, r2</a:t>
            </a:r>
          </a:p>
          <a:p>
            <a:pPr lvl="0" rtl="0">
              <a:spcBef>
                <a:spcPts val="0"/>
              </a:spcBef>
              <a:buNone/>
            </a:pPr>
            <a:r>
              <a:rPr lang="en" sz="2000"/>
              <a:t>0x0008  : sub </a:t>
            </a:r>
            <a:r>
              <a:rPr lang="en" sz="2000">
                <a:solidFill>
                  <a:srgbClr val="FF0000"/>
                </a:solidFill>
              </a:rPr>
              <a:t>r3</a:t>
            </a:r>
            <a:r>
              <a:rPr lang="en" sz="2000"/>
              <a:t>, r4, r5</a:t>
            </a:r>
          </a:p>
        </p:txBody>
      </p:sp>
      <p:pic>
        <p:nvPicPr>
          <p:cNvPr id="572" name="Shape 572"/>
          <p:cNvPicPr preferRelativeResize="0"/>
          <p:nvPr/>
        </p:nvPicPr>
        <p:blipFill>
          <a:blip r:embed="rId3">
            <a:alphaModFix/>
          </a:blip>
          <a:stretch>
            <a:fillRect/>
          </a:stretch>
        </p:blipFill>
        <p:spPr>
          <a:xfrm>
            <a:off x="3566160" y="274320"/>
            <a:ext cx="4151536" cy="4629150"/>
          </a:xfrm>
          <a:prstGeom prst="rect">
            <a:avLst/>
          </a:prstGeom>
          <a:noFill/>
          <a:ln>
            <a:noFill/>
          </a:ln>
        </p:spPr>
      </p:pic>
      <p:sp>
        <p:nvSpPr>
          <p:cNvPr id="573" name="Shape 573"/>
          <p:cNvSpPr txBox="1"/>
          <p:nvPr/>
        </p:nvSpPr>
        <p:spPr>
          <a:xfrm>
            <a:off x="285900" y="2007300"/>
            <a:ext cx="3143100" cy="812100"/>
          </a:xfrm>
          <a:prstGeom prst="rect">
            <a:avLst/>
          </a:prstGeom>
          <a:noFill/>
          <a:ln>
            <a:noFill/>
          </a:ln>
        </p:spPr>
        <p:txBody>
          <a:bodyPr lIns="91425" tIns="91425" rIns="91425" bIns="91425" anchor="t" anchorCtr="0">
            <a:noAutofit/>
          </a:bodyPr>
          <a:lstStyle/>
          <a:p>
            <a:pPr lvl="0" rtl="0">
              <a:spcBef>
                <a:spcPts val="0"/>
              </a:spcBef>
              <a:buNone/>
            </a:pPr>
            <a:r>
              <a:rPr lang="en" sz="2000"/>
              <a:t>Write back:</a:t>
            </a:r>
          </a:p>
          <a:p>
            <a:pPr lvl="0" rtl="0">
              <a:spcBef>
                <a:spcPts val="0"/>
              </a:spcBef>
              <a:buNone/>
            </a:pPr>
            <a:r>
              <a:rPr lang="en" sz="2000">
                <a:solidFill>
                  <a:srgbClr val="FF0000"/>
                </a:solidFill>
              </a:rPr>
              <a:t>r0</a:t>
            </a:r>
            <a:r>
              <a:rPr lang="en" sz="2000"/>
              <a:t> for warp 0</a:t>
            </a:r>
          </a:p>
          <a:p>
            <a:pPr lvl="0" rtl="0">
              <a:spcBef>
                <a:spcPts val="0"/>
              </a:spcBef>
              <a:buNone/>
            </a:pPr>
            <a:r>
              <a:rPr lang="en" sz="2000">
                <a:solidFill>
                  <a:srgbClr val="FF0000"/>
                </a:solidFill>
              </a:rPr>
              <a:t>r3</a:t>
            </a:r>
            <a:r>
              <a:rPr lang="en" sz="2000"/>
              <a:t> for warp 1</a:t>
            </a:r>
          </a:p>
        </p:txBody>
      </p:sp>
      <p:sp>
        <p:nvSpPr>
          <p:cNvPr id="2" name="Slide Number Placeholder 1"/>
          <p:cNvSpPr>
            <a:spLocks noGrp="1"/>
          </p:cNvSpPr>
          <p:nvPr>
            <p:ph type="sldNum" sz="quarter" idx="11"/>
          </p:nvPr>
        </p:nvSpPr>
        <p:spPr/>
        <p:txBody>
          <a:bodyPr/>
          <a:lstStyle/>
          <a:p>
            <a:fld id="{93A9AFAB-0B4A-894D-9A96-190B87C7197E}" type="slidenum">
              <a:rPr lang="en-US" smtClean="0"/>
              <a:t>65</a:t>
            </a:fld>
            <a:endParaRPr lang="en-US"/>
          </a:p>
        </p:txBody>
      </p:sp>
    </p:spTree>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Recap</a:t>
            </a:r>
          </a:p>
        </p:txBody>
      </p:sp>
      <p:sp>
        <p:nvSpPr>
          <p:cNvPr id="579" name="Shape 579"/>
          <p:cNvSpPr txBox="1">
            <a:spLocks noGrp="1"/>
          </p:cNvSpPr>
          <p:nvPr>
            <p:ph type="body" idx="1"/>
          </p:nvPr>
        </p:nvSpPr>
        <p:spPr>
          <a:xfrm>
            <a:off x="457199" y="1200150"/>
            <a:ext cx="8313821" cy="3567113"/>
          </a:xfrm>
          <a:prstGeom prst="rect">
            <a:avLst/>
          </a:prstGeom>
        </p:spPr>
        <p:txBody>
          <a:bodyPr lIns="91425" tIns="91425" rIns="91425" bIns="91425" anchor="t" anchorCtr="0">
            <a:noAutofit/>
          </a:bodyPr>
          <a:lstStyle/>
          <a:p>
            <a:pPr lvl="0" rtl="0">
              <a:spcBef>
                <a:spcPts val="0"/>
              </a:spcBef>
              <a:buNone/>
            </a:pPr>
            <a:r>
              <a:rPr lang="en" dirty="0"/>
              <a:t>What we have learned so far:</a:t>
            </a:r>
          </a:p>
          <a:p>
            <a:pPr marL="457200" lvl="0" indent="-419100" rtl="0">
              <a:spcBef>
                <a:spcPts val="0"/>
              </a:spcBef>
              <a:buClr>
                <a:schemeClr val="dk1"/>
              </a:buClr>
              <a:buSzPct val="100000"/>
              <a:buFont typeface="Arial"/>
              <a:buChar char="●"/>
            </a:pPr>
            <a:r>
              <a:rPr lang="en" dirty="0"/>
              <a:t>Pros and cons of massive threading</a:t>
            </a:r>
          </a:p>
          <a:p>
            <a:pPr marL="457200" lvl="0" indent="-419100" rtl="0">
              <a:spcBef>
                <a:spcPts val="0"/>
              </a:spcBef>
              <a:buClr>
                <a:schemeClr val="dk1"/>
              </a:buClr>
              <a:buSzPct val="100000"/>
              <a:buFont typeface="Arial"/>
              <a:buChar char="●"/>
            </a:pPr>
            <a:r>
              <a:rPr lang="en" dirty="0"/>
              <a:t>How threads are executed on </a:t>
            </a:r>
            <a:r>
              <a:rPr lang="en" dirty="0" smtClean="0"/>
              <a:t>GPUs</a:t>
            </a:r>
            <a:endParaRPr lang="en-US" dirty="0" smtClean="0"/>
          </a:p>
          <a:p>
            <a:pPr marL="457200" lvl="0" indent="-419100" rtl="0">
              <a:spcBef>
                <a:spcPts val="0"/>
              </a:spcBef>
              <a:buClr>
                <a:schemeClr val="dk1"/>
              </a:buClr>
              <a:buSzPct val="100000"/>
              <a:buFont typeface="Arial"/>
              <a:buChar char="●"/>
            </a:pPr>
            <a:endParaRPr lang="en-US" dirty="0"/>
          </a:p>
          <a:p>
            <a:pPr marL="38100" lvl="0" rtl="0">
              <a:spcBef>
                <a:spcPts val="0"/>
              </a:spcBef>
              <a:buClr>
                <a:schemeClr val="dk1"/>
              </a:buClr>
              <a:buSzPct val="100000"/>
              <a:buNone/>
            </a:pPr>
            <a:r>
              <a:rPr lang="en-US" dirty="0" smtClean="0"/>
              <a:t>Next: variations of GPU multiprocessor cluster.</a:t>
            </a:r>
          </a:p>
          <a:p>
            <a:pPr marL="457200" lvl="0" indent="-419100" rtl="0">
              <a:spcBef>
                <a:spcPts val="0"/>
              </a:spcBef>
              <a:buClr>
                <a:schemeClr val="dk1"/>
              </a:buClr>
              <a:buSzPct val="100000"/>
              <a:buFont typeface="Arial"/>
              <a:buChar char="●"/>
            </a:pPr>
            <a:endParaRPr lang="en-US" dirty="0"/>
          </a:p>
          <a:p>
            <a:pPr marL="38100" lvl="0" rtl="0">
              <a:spcBef>
                <a:spcPts val="0"/>
              </a:spcBef>
              <a:buClr>
                <a:schemeClr val="dk1"/>
              </a:buClr>
              <a:buSzPct val="100000"/>
              <a:buNone/>
            </a:pPr>
            <a:r>
              <a:rPr lang="en-US" dirty="0" smtClean="0"/>
              <a:t> </a:t>
            </a:r>
            <a:endParaRPr lang="en-US" dirty="0"/>
          </a:p>
        </p:txBody>
      </p:sp>
      <p:sp>
        <p:nvSpPr>
          <p:cNvPr id="580" name="Shape 580"/>
          <p:cNvSpPr txBox="1"/>
          <p:nvPr/>
        </p:nvSpPr>
        <p:spPr>
          <a:xfrm>
            <a:off x="152400" y="114300"/>
            <a:ext cx="3000000" cy="2250000"/>
          </a:xfrm>
          <a:prstGeom prst="rect">
            <a:avLst/>
          </a:prstGeom>
          <a:noFill/>
          <a:ln>
            <a:noFill/>
          </a:ln>
        </p:spPr>
        <p:txBody>
          <a:bodyPr lIns="91425" tIns="91425" rIns="91425" bIns="91425" anchor="ctr" anchorCtr="0">
            <a:noAutofit/>
          </a:bodyPr>
          <a:lstStyle/>
          <a:p>
            <a:pPr lvl="0" rtl="0">
              <a:spcBef>
                <a:spcPts val="0"/>
              </a:spcBef>
              <a:buNone/>
            </a:pPr>
            <a:r>
              <a:rPr lang="en"/>
              <a:t> </a:t>
            </a:r>
          </a:p>
        </p:txBody>
      </p:sp>
      <p:sp>
        <p:nvSpPr>
          <p:cNvPr id="2" name="Slide Number Placeholder 1"/>
          <p:cNvSpPr>
            <a:spLocks noGrp="1"/>
          </p:cNvSpPr>
          <p:nvPr>
            <p:ph type="sldNum" sz="quarter" idx="11"/>
          </p:nvPr>
        </p:nvSpPr>
        <p:spPr/>
        <p:txBody>
          <a:bodyPr/>
          <a:lstStyle/>
          <a:p>
            <a:fld id="{93A9AFAB-0B4A-894D-9A96-190B87C7197E}" type="slidenum">
              <a:rPr lang="en-US" smtClean="0"/>
              <a:t>66</a:t>
            </a:fld>
            <a:endParaRPr lang="en-US"/>
          </a:p>
        </p:txBody>
      </p:sp>
    </p:spTree>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a:blip r:embed="rId3">
            <a:alphaModFix/>
          </a:blip>
          <a:stretch>
            <a:fillRect/>
          </a:stretch>
        </p:blipFill>
        <p:spPr>
          <a:xfrm>
            <a:off x="6161250" y="75525"/>
            <a:ext cx="2861921" cy="4862676"/>
          </a:xfrm>
          <a:prstGeom prst="rect">
            <a:avLst/>
          </a:prstGeom>
          <a:noFill/>
          <a:ln>
            <a:noFill/>
          </a:ln>
        </p:spPr>
      </p:pic>
      <p:sp>
        <p:nvSpPr>
          <p:cNvPr id="76" name="Shape 76"/>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 sz="4266" dirty="0" smtClean="0">
                <a:solidFill>
                  <a:srgbClr val="000000"/>
                </a:solidFill>
              </a:rPr>
              <a:t>NVIDIA</a:t>
            </a:r>
            <a:r>
              <a:rPr lang="en-US" sz="4266" dirty="0" smtClean="0">
                <a:solidFill>
                  <a:srgbClr val="000000"/>
                </a:solidFill>
              </a:rPr>
              <a:t> Fermi (2009)</a:t>
            </a:r>
            <a:endParaRPr lang="en" sz="4266" dirty="0">
              <a:solidFill>
                <a:srgbClr val="000000"/>
              </a:solidFill>
            </a:endParaRPr>
          </a:p>
        </p:txBody>
      </p:sp>
      <p:pic>
        <p:nvPicPr>
          <p:cNvPr id="77" name="Shape 77"/>
          <p:cNvPicPr preferRelativeResize="0"/>
          <p:nvPr/>
        </p:nvPicPr>
        <p:blipFill>
          <a:blip r:embed="rId4">
            <a:alphaModFix/>
          </a:blip>
          <a:stretch>
            <a:fillRect/>
          </a:stretch>
        </p:blipFill>
        <p:spPr>
          <a:xfrm>
            <a:off x="142925" y="874450"/>
            <a:ext cx="5515125" cy="4063748"/>
          </a:xfrm>
          <a:prstGeom prst="rect">
            <a:avLst/>
          </a:prstGeom>
          <a:noFill/>
          <a:ln>
            <a:noFill/>
          </a:ln>
        </p:spPr>
      </p:pic>
      <p:sp>
        <p:nvSpPr>
          <p:cNvPr id="78" name="Shape 78"/>
          <p:cNvSpPr txBox="1"/>
          <p:nvPr/>
        </p:nvSpPr>
        <p:spPr>
          <a:xfrm>
            <a:off x="-4" y="4834800"/>
            <a:ext cx="8589900" cy="308699"/>
          </a:xfrm>
          <a:prstGeom prst="rect">
            <a:avLst/>
          </a:prstGeom>
          <a:noFill/>
          <a:ln>
            <a:noFill/>
          </a:ln>
        </p:spPr>
        <p:txBody>
          <a:bodyPr lIns="91425" tIns="91425" rIns="91425" bIns="91425" anchor="t" anchorCtr="0">
            <a:noAutofit/>
          </a:bodyPr>
          <a:lstStyle/>
          <a:p>
            <a:pPr lvl="0" rtl="0">
              <a:spcBef>
                <a:spcPts val="0"/>
              </a:spcBef>
              <a:buNone/>
            </a:pPr>
            <a:r>
              <a:rPr lang="en" sz="1200" dirty="0"/>
              <a:t>ref: </a:t>
            </a:r>
            <a:r>
              <a:rPr lang="en" sz="1200" u="sng" dirty="0">
                <a:solidFill>
                  <a:schemeClr val="hlink"/>
                </a:solidFill>
                <a:hlinkClick r:id="rId5"/>
              </a:rPr>
              <a:t>http://www.nvidia.com/content/PDF/fermi_white_papers/NVIDIA_Fermi_Compute_Architecture_Whitepaper.pdf</a:t>
            </a:r>
          </a:p>
        </p:txBody>
      </p:sp>
      <p:sp>
        <p:nvSpPr>
          <p:cNvPr id="79" name="Shape 79"/>
          <p:cNvSpPr/>
          <p:nvPr/>
        </p:nvSpPr>
        <p:spPr>
          <a:xfrm>
            <a:off x="4855625" y="1001350"/>
            <a:ext cx="687600" cy="1388999"/>
          </a:xfrm>
          <a:prstGeom prst="roundRect">
            <a:avLst>
              <a:gd name="adj" fmla="val 16667"/>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80" name="Shape 80"/>
          <p:cNvCxnSpPr/>
          <p:nvPr/>
        </p:nvCxnSpPr>
        <p:spPr>
          <a:xfrm rot="10800000" flipH="1">
            <a:off x="5489275" y="75525"/>
            <a:ext cx="680699" cy="918599"/>
          </a:xfrm>
          <a:prstGeom prst="straightConnector1">
            <a:avLst/>
          </a:prstGeom>
          <a:noFill/>
          <a:ln w="38100" cap="flat">
            <a:solidFill>
              <a:srgbClr val="FF0000"/>
            </a:solidFill>
            <a:prstDash val="solid"/>
            <a:round/>
            <a:headEnd type="none" w="lg" len="lg"/>
            <a:tailEnd type="none" w="lg" len="lg"/>
          </a:ln>
        </p:spPr>
      </p:cxnSp>
      <p:cxnSp>
        <p:nvCxnSpPr>
          <p:cNvPr id="81" name="Shape 81"/>
          <p:cNvCxnSpPr/>
          <p:nvPr/>
        </p:nvCxnSpPr>
        <p:spPr>
          <a:xfrm>
            <a:off x="5532500" y="2388050"/>
            <a:ext cx="626700" cy="2279999"/>
          </a:xfrm>
          <a:prstGeom prst="straightConnector1">
            <a:avLst/>
          </a:prstGeom>
          <a:noFill/>
          <a:ln w="38100" cap="flat">
            <a:solidFill>
              <a:srgbClr val="FF0000"/>
            </a:solidFill>
            <a:prstDash val="solid"/>
            <a:round/>
            <a:headEnd type="none" w="lg" len="lg"/>
            <a:tailEnd type="none" w="lg" len="lg"/>
          </a:ln>
        </p:spPr>
      </p:cxnSp>
      <p:sp>
        <p:nvSpPr>
          <p:cNvPr id="2" name="Slide Number Placeholder 1"/>
          <p:cNvSpPr>
            <a:spLocks noGrp="1"/>
          </p:cNvSpPr>
          <p:nvPr>
            <p:ph type="sldNum" sz="quarter" idx="11"/>
          </p:nvPr>
        </p:nvSpPr>
        <p:spPr/>
        <p:txBody>
          <a:bodyPr/>
          <a:lstStyle/>
          <a:p>
            <a:fld id="{93A9AFAB-0B4A-894D-9A96-190B87C7197E}" type="slidenum">
              <a:rPr lang="en-US" smtClean="0"/>
              <a:t>67</a:t>
            </a:fld>
            <a:endParaRPr lang="en-US" dirty="0"/>
          </a:p>
        </p:txBody>
      </p:sp>
    </p:spTree>
    <p:extLst>
      <p:ext uri="{BB962C8B-B14F-4D97-AF65-F5344CB8AC3E}">
        <p14:creationId xmlns:p14="http://schemas.microsoft.com/office/powerpoint/2010/main" val="325653043"/>
      </p:ext>
    </p:extLst>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NVIDIA Kepler (2012)</a:t>
            </a:r>
          </a:p>
        </p:txBody>
      </p:sp>
      <p:pic>
        <p:nvPicPr>
          <p:cNvPr id="87" name="Shape 87"/>
          <p:cNvPicPr preferRelativeResize="0"/>
          <p:nvPr/>
        </p:nvPicPr>
        <p:blipFill>
          <a:blip r:embed="rId3">
            <a:alphaModFix/>
          </a:blip>
          <a:stretch>
            <a:fillRect/>
          </a:stretch>
        </p:blipFill>
        <p:spPr>
          <a:xfrm>
            <a:off x="5990525" y="36050"/>
            <a:ext cx="2998400" cy="4923751"/>
          </a:xfrm>
          <a:prstGeom prst="rect">
            <a:avLst/>
          </a:prstGeom>
          <a:noFill/>
          <a:ln>
            <a:noFill/>
          </a:ln>
        </p:spPr>
      </p:pic>
      <p:pic>
        <p:nvPicPr>
          <p:cNvPr id="88" name="Shape 88"/>
          <p:cNvPicPr preferRelativeResize="0"/>
          <p:nvPr/>
        </p:nvPicPr>
        <p:blipFill>
          <a:blip r:embed="rId4">
            <a:alphaModFix/>
          </a:blip>
          <a:stretch>
            <a:fillRect/>
          </a:stretch>
        </p:blipFill>
        <p:spPr>
          <a:xfrm>
            <a:off x="1493600" y="955725"/>
            <a:ext cx="3550976" cy="3836124"/>
          </a:xfrm>
          <a:prstGeom prst="rect">
            <a:avLst/>
          </a:prstGeom>
          <a:noFill/>
          <a:ln>
            <a:noFill/>
          </a:ln>
        </p:spPr>
      </p:pic>
      <p:sp>
        <p:nvSpPr>
          <p:cNvPr id="89" name="Shape 89"/>
          <p:cNvSpPr/>
          <p:nvPr/>
        </p:nvSpPr>
        <p:spPr>
          <a:xfrm>
            <a:off x="4005575" y="1500925"/>
            <a:ext cx="692700" cy="1179600"/>
          </a:xfrm>
          <a:prstGeom prst="roundRect">
            <a:avLst>
              <a:gd name="adj" fmla="val 16667"/>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90" name="Shape 90"/>
          <p:cNvCxnSpPr/>
          <p:nvPr/>
        </p:nvCxnSpPr>
        <p:spPr>
          <a:xfrm rot="10800000" flipH="1">
            <a:off x="4668725" y="88949"/>
            <a:ext cx="1315499" cy="1444200"/>
          </a:xfrm>
          <a:prstGeom prst="straightConnector1">
            <a:avLst/>
          </a:prstGeom>
          <a:noFill/>
          <a:ln w="38100" cap="flat">
            <a:solidFill>
              <a:srgbClr val="FF0000"/>
            </a:solidFill>
            <a:prstDash val="solid"/>
            <a:round/>
            <a:headEnd type="none" w="lg" len="lg"/>
            <a:tailEnd type="none" w="lg" len="lg"/>
          </a:ln>
        </p:spPr>
      </p:cxnSp>
      <p:cxnSp>
        <p:nvCxnSpPr>
          <p:cNvPr id="91" name="Shape 91"/>
          <p:cNvCxnSpPr/>
          <p:nvPr/>
        </p:nvCxnSpPr>
        <p:spPr>
          <a:xfrm>
            <a:off x="4678600" y="2641000"/>
            <a:ext cx="1286100" cy="2221499"/>
          </a:xfrm>
          <a:prstGeom prst="straightConnector1">
            <a:avLst/>
          </a:prstGeom>
          <a:noFill/>
          <a:ln w="38100" cap="flat">
            <a:solidFill>
              <a:srgbClr val="FF0000"/>
            </a:solidFill>
            <a:prstDash val="solid"/>
            <a:round/>
            <a:headEnd type="none" w="lg" len="lg"/>
            <a:tailEnd type="none" w="lg" len="lg"/>
          </a:ln>
        </p:spPr>
      </p:cxnSp>
      <p:sp>
        <p:nvSpPr>
          <p:cNvPr id="92" name="Shape 92"/>
          <p:cNvSpPr txBox="1"/>
          <p:nvPr/>
        </p:nvSpPr>
        <p:spPr>
          <a:xfrm>
            <a:off x="150578" y="4728398"/>
            <a:ext cx="3854999" cy="308699"/>
          </a:xfrm>
          <a:prstGeom prst="rect">
            <a:avLst/>
          </a:prstGeom>
          <a:noFill/>
          <a:ln>
            <a:noFill/>
          </a:ln>
        </p:spPr>
        <p:txBody>
          <a:bodyPr lIns="91425" tIns="91425" rIns="91425" bIns="91425" anchor="t" anchorCtr="0">
            <a:noAutofit/>
          </a:bodyPr>
          <a:lstStyle/>
          <a:p>
            <a:pPr>
              <a:spcBef>
                <a:spcPts val="0"/>
              </a:spcBef>
              <a:buNone/>
            </a:pPr>
            <a:r>
              <a:rPr lang="en"/>
              <a:t>ref: </a:t>
            </a:r>
            <a:r>
              <a:rPr lang="en" sz="1100" u="sng">
                <a:solidFill>
                  <a:schemeClr val="hlink"/>
                </a:solidFill>
                <a:hlinkClick r:id="rId5"/>
              </a:rPr>
              <a:t>http://www.nvidia.com/object/nvidia-kepler.html</a:t>
            </a:r>
          </a:p>
        </p:txBody>
      </p:sp>
      <p:sp>
        <p:nvSpPr>
          <p:cNvPr id="2" name="Slide Number Placeholder 1"/>
          <p:cNvSpPr>
            <a:spLocks noGrp="1"/>
          </p:cNvSpPr>
          <p:nvPr>
            <p:ph type="sldNum" sz="quarter" idx="11"/>
          </p:nvPr>
        </p:nvSpPr>
        <p:spPr/>
        <p:txBody>
          <a:bodyPr/>
          <a:lstStyle/>
          <a:p>
            <a:fld id="{93A9AFAB-0B4A-894D-9A96-190B87C7197E}" type="slidenum">
              <a:rPr lang="en-US" smtClean="0"/>
              <a:t>68</a:t>
            </a:fld>
            <a:endParaRPr lang="en-US"/>
          </a:p>
        </p:txBody>
      </p:sp>
    </p:spTree>
    <p:extLst>
      <p:ext uri="{BB962C8B-B14F-4D97-AF65-F5344CB8AC3E}">
        <p14:creationId xmlns:p14="http://schemas.microsoft.com/office/powerpoint/2010/main" val="1530666080"/>
      </p:ext>
    </p:extLst>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a:blip r:embed="rId3">
            <a:alphaModFix/>
          </a:blip>
          <a:stretch>
            <a:fillRect/>
          </a:stretch>
        </p:blipFill>
        <p:spPr>
          <a:xfrm>
            <a:off x="1539510" y="994125"/>
            <a:ext cx="3724265" cy="3783375"/>
          </a:xfrm>
          <a:prstGeom prst="rect">
            <a:avLst/>
          </a:prstGeom>
          <a:noFill/>
          <a:ln>
            <a:noFill/>
          </a:ln>
        </p:spPr>
      </p:pic>
      <p:sp>
        <p:nvSpPr>
          <p:cNvPr id="98" name="Shape 9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NVIDIA Maxwell (2014)</a:t>
            </a:r>
          </a:p>
        </p:txBody>
      </p:sp>
      <p:sp>
        <p:nvSpPr>
          <p:cNvPr id="99" name="Shape 99"/>
          <p:cNvSpPr/>
          <p:nvPr/>
        </p:nvSpPr>
        <p:spPr>
          <a:xfrm>
            <a:off x="4639050" y="1472200"/>
            <a:ext cx="425400" cy="1267800"/>
          </a:xfrm>
          <a:prstGeom prst="roundRect">
            <a:avLst>
              <a:gd name="adj" fmla="val 16667"/>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00" name="Shape 100"/>
          <p:cNvCxnSpPr/>
          <p:nvPr/>
        </p:nvCxnSpPr>
        <p:spPr>
          <a:xfrm rot="10800000" flipH="1">
            <a:off x="5064375" y="98900"/>
            <a:ext cx="1187100" cy="1374899"/>
          </a:xfrm>
          <a:prstGeom prst="straightConnector1">
            <a:avLst/>
          </a:prstGeom>
          <a:noFill/>
          <a:ln w="38100" cap="flat">
            <a:solidFill>
              <a:srgbClr val="FF0000"/>
            </a:solidFill>
            <a:prstDash val="solid"/>
            <a:round/>
            <a:headEnd type="none" w="lg" len="lg"/>
            <a:tailEnd type="none" w="lg" len="lg"/>
          </a:ln>
        </p:spPr>
      </p:cxnSp>
      <p:cxnSp>
        <p:nvCxnSpPr>
          <p:cNvPr id="101" name="Shape 101"/>
          <p:cNvCxnSpPr/>
          <p:nvPr/>
        </p:nvCxnSpPr>
        <p:spPr>
          <a:xfrm>
            <a:off x="5074250" y="2730000"/>
            <a:ext cx="1203900" cy="2099999"/>
          </a:xfrm>
          <a:prstGeom prst="straightConnector1">
            <a:avLst/>
          </a:prstGeom>
          <a:noFill/>
          <a:ln w="38100" cap="flat">
            <a:solidFill>
              <a:srgbClr val="FF0000"/>
            </a:solidFill>
            <a:prstDash val="solid"/>
            <a:round/>
            <a:headEnd type="none" w="lg" len="lg"/>
            <a:tailEnd type="none" w="lg" len="lg"/>
          </a:ln>
        </p:spPr>
      </p:cxnSp>
      <p:pic>
        <p:nvPicPr>
          <p:cNvPr id="102" name="Shape 102"/>
          <p:cNvPicPr preferRelativeResize="0"/>
          <p:nvPr/>
        </p:nvPicPr>
        <p:blipFill>
          <a:blip r:embed="rId4">
            <a:alphaModFix/>
          </a:blip>
          <a:stretch>
            <a:fillRect/>
          </a:stretch>
        </p:blipFill>
        <p:spPr>
          <a:xfrm>
            <a:off x="6265450" y="0"/>
            <a:ext cx="2616825" cy="4889076"/>
          </a:xfrm>
          <a:prstGeom prst="rect">
            <a:avLst/>
          </a:prstGeom>
          <a:noFill/>
          <a:ln>
            <a:noFill/>
          </a:ln>
        </p:spPr>
      </p:pic>
      <p:sp>
        <p:nvSpPr>
          <p:cNvPr id="103" name="Shape 103"/>
          <p:cNvSpPr txBox="1"/>
          <p:nvPr/>
        </p:nvSpPr>
        <p:spPr>
          <a:xfrm>
            <a:off x="233245" y="4728500"/>
            <a:ext cx="8589900" cy="308699"/>
          </a:xfrm>
          <a:prstGeom prst="rect">
            <a:avLst/>
          </a:prstGeom>
          <a:noFill/>
          <a:ln>
            <a:noFill/>
          </a:ln>
        </p:spPr>
        <p:txBody>
          <a:bodyPr lIns="91425" tIns="91425" rIns="91425" bIns="91425" anchor="t" anchorCtr="0">
            <a:noAutofit/>
          </a:bodyPr>
          <a:lstStyle/>
          <a:p>
            <a:pPr lvl="0" rtl="0">
              <a:spcBef>
                <a:spcPts val="0"/>
              </a:spcBef>
              <a:buNone/>
            </a:pPr>
            <a:r>
              <a:rPr lang="en"/>
              <a:t>ref: </a:t>
            </a:r>
            <a:r>
              <a:rPr lang="en" sz="1100" u="sng">
                <a:solidFill>
                  <a:schemeClr val="hlink"/>
                </a:solidFill>
                <a:hlinkClick r:id="rId5"/>
              </a:rPr>
              <a:t>http://international.download.nvidia.com/geforce-com/international/pdfs/GeForce_GTX_980_Whitepaper_FINAL.PDF</a:t>
            </a:r>
          </a:p>
        </p:txBody>
      </p:sp>
      <p:sp>
        <p:nvSpPr>
          <p:cNvPr id="2" name="Slide Number Placeholder 1"/>
          <p:cNvSpPr>
            <a:spLocks noGrp="1"/>
          </p:cNvSpPr>
          <p:nvPr>
            <p:ph type="sldNum" sz="quarter" idx="11"/>
          </p:nvPr>
        </p:nvSpPr>
        <p:spPr/>
        <p:txBody>
          <a:bodyPr/>
          <a:lstStyle/>
          <a:p>
            <a:fld id="{93A9AFAB-0B4A-894D-9A96-190B87C7197E}" type="slidenum">
              <a:rPr lang="en-US" smtClean="0"/>
              <a:t>69</a:t>
            </a:fld>
            <a:endParaRPr lang="en-US"/>
          </a:p>
        </p:txBody>
      </p:sp>
    </p:spTree>
    <p:extLst>
      <p:ext uri="{BB962C8B-B14F-4D97-AF65-F5344CB8AC3E}">
        <p14:creationId xmlns:p14="http://schemas.microsoft.com/office/powerpoint/2010/main" val="1178905710"/>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in Mobile Processors</a:t>
            </a:r>
            <a:endParaRPr lang="en-US" dirty="0"/>
          </a:p>
        </p:txBody>
      </p:sp>
      <p:sp>
        <p:nvSpPr>
          <p:cNvPr id="4" name="Slide Number Placeholder 3"/>
          <p:cNvSpPr>
            <a:spLocks noGrp="1"/>
          </p:cNvSpPr>
          <p:nvPr>
            <p:ph type="sldNum" sz="quarter" idx="11"/>
          </p:nvPr>
        </p:nvSpPr>
        <p:spPr/>
        <p:txBody>
          <a:bodyPr/>
          <a:lstStyle/>
          <a:p>
            <a:fld id="{93A9AFAB-0B4A-894D-9A96-190B87C7197E}" type="slidenum">
              <a:rPr lang="en-US" smtClean="0"/>
              <a:t>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05000"/>
            <a:ext cx="3892512" cy="2221832"/>
          </a:xfrm>
          <a:prstGeom prst="rect">
            <a:avLst/>
          </a:prstGeom>
        </p:spPr>
      </p:pic>
      <p:sp>
        <p:nvSpPr>
          <p:cNvPr id="6" name="Shape 61"/>
          <p:cNvSpPr txBox="1"/>
          <p:nvPr/>
        </p:nvSpPr>
        <p:spPr>
          <a:xfrm>
            <a:off x="389000" y="1458775"/>
            <a:ext cx="3657600" cy="457200"/>
          </a:xfrm>
          <a:prstGeom prst="rect">
            <a:avLst/>
          </a:prstGeom>
          <a:noFill/>
          <a:ln>
            <a:noFill/>
          </a:ln>
        </p:spPr>
        <p:txBody>
          <a:bodyPr lIns="91425" tIns="91425" rIns="91425" bIns="91425" anchor="t" anchorCtr="0">
            <a:noAutofit/>
          </a:bodyPr>
          <a:lstStyle/>
          <a:p>
            <a:pPr>
              <a:spcBef>
                <a:spcPts val="0"/>
              </a:spcBef>
              <a:buNone/>
            </a:pPr>
            <a:r>
              <a:rPr lang="en" dirty="0"/>
              <a:t>Image: </a:t>
            </a:r>
            <a:r>
              <a:rPr lang="en" dirty="0" err="1"/>
              <a:t>Nvidia</a:t>
            </a:r>
            <a:r>
              <a:rPr lang="en" dirty="0"/>
              <a:t> </a:t>
            </a:r>
            <a:r>
              <a:rPr lang="en-US" dirty="0" smtClean="0"/>
              <a:t>Jetson TX1 (</a:t>
            </a:r>
            <a:r>
              <a:rPr lang="en-US" dirty="0" err="1" smtClean="0"/>
              <a:t>Tegra</a:t>
            </a:r>
            <a:r>
              <a:rPr lang="en-US" dirty="0" smtClean="0"/>
              <a:t> X1 SOC)</a:t>
            </a:r>
            <a:endParaRPr lang="en"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978715"/>
            <a:ext cx="4183000" cy="3796785"/>
          </a:xfrm>
          <a:prstGeom prst="rect">
            <a:avLst/>
          </a:prstGeom>
        </p:spPr>
      </p:pic>
    </p:spTree>
    <p:extLst>
      <p:ext uri="{BB962C8B-B14F-4D97-AF65-F5344CB8AC3E}">
        <p14:creationId xmlns:p14="http://schemas.microsoft.com/office/powerpoint/2010/main" val="7384420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of Multiprocessor Cluster</a:t>
            </a:r>
            <a:endParaRPr lang="en-US" dirty="0"/>
          </a:p>
        </p:txBody>
      </p:sp>
      <p:sp>
        <p:nvSpPr>
          <p:cNvPr id="4" name="Slide Number Placeholder 3"/>
          <p:cNvSpPr>
            <a:spLocks noGrp="1"/>
          </p:cNvSpPr>
          <p:nvPr>
            <p:ph type="sldNum" sz="quarter" idx="11"/>
          </p:nvPr>
        </p:nvSpPr>
        <p:spPr/>
        <p:txBody>
          <a:bodyPr/>
          <a:lstStyle/>
          <a:p>
            <a:fld id="{93A9AFAB-0B4A-894D-9A96-190B87C7197E}" type="slidenum">
              <a:rPr lang="en-US" smtClean="0"/>
              <a:t>70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52" y="1063378"/>
            <a:ext cx="7478011" cy="3546846"/>
          </a:xfrm>
          <a:prstGeom prst="rect">
            <a:avLst/>
          </a:prstGeom>
        </p:spPr>
      </p:pic>
      <p:sp>
        <p:nvSpPr>
          <p:cNvPr id="6" name="TextBox 5"/>
          <p:cNvSpPr txBox="1"/>
          <p:nvPr/>
        </p:nvSpPr>
        <p:spPr>
          <a:xfrm>
            <a:off x="192504" y="4244042"/>
            <a:ext cx="4957011" cy="738664"/>
          </a:xfrm>
          <a:prstGeom prst="rect">
            <a:avLst/>
          </a:prstGeom>
          <a:noFill/>
        </p:spPr>
        <p:txBody>
          <a:bodyPr wrap="square" rtlCol="0">
            <a:spAutoFit/>
          </a:bodyPr>
          <a:lstStyle/>
          <a:p>
            <a:r>
              <a:rPr lang="en-US" dirty="0" smtClean="0"/>
              <a:t>From Fermi to Kepler: More cores per cluster.</a:t>
            </a:r>
          </a:p>
          <a:p>
            <a:r>
              <a:rPr lang="en-US" dirty="0" smtClean="0"/>
              <a:t>From Kepler to Maxwell: Partition cluster into sub-clusters.</a:t>
            </a:r>
          </a:p>
          <a:p>
            <a:r>
              <a:rPr lang="en-US" dirty="0" smtClean="0"/>
              <a:t>Question: What are the Pros and Cons of these variations? </a:t>
            </a:r>
            <a:endParaRPr lang="en-US" dirty="0"/>
          </a:p>
        </p:txBody>
      </p:sp>
    </p:spTree>
    <p:extLst>
      <p:ext uri="{BB962C8B-B14F-4D97-AF65-F5344CB8AC3E}">
        <p14:creationId xmlns:p14="http://schemas.microsoft.com/office/powerpoint/2010/main" val="11412335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What Are the Possible Hazards?</a:t>
            </a:r>
          </a:p>
        </p:txBody>
      </p:sp>
      <p:sp>
        <p:nvSpPr>
          <p:cNvPr id="586" name="Shape 586"/>
          <p:cNvSpPr txBox="1">
            <a:spLocks noGrp="1"/>
          </p:cNvSpPr>
          <p:nvPr>
            <p:ph type="body" idx="1"/>
          </p:nvPr>
        </p:nvSpPr>
        <p:spPr>
          <a:xfrm>
            <a:off x="274319" y="1234439"/>
            <a:ext cx="8595299" cy="3703200"/>
          </a:xfrm>
          <a:prstGeom prst="rect">
            <a:avLst/>
          </a:prstGeom>
        </p:spPr>
        <p:txBody>
          <a:bodyPr lIns="91425" tIns="91425" rIns="91425" bIns="91425" anchor="t" anchorCtr="0">
            <a:noAutofit/>
          </a:bodyPr>
          <a:lstStyle/>
          <a:p>
            <a:pPr lvl="0" rtl="0">
              <a:spcBef>
                <a:spcPts val="0"/>
              </a:spcBef>
              <a:buNone/>
            </a:pPr>
            <a:r>
              <a:rPr lang="en" sz="2400"/>
              <a:t>Three types of hazards we have learned earlier</a:t>
            </a:r>
            <a:r>
              <a:rPr lang="en" sz="2400">
                <a:solidFill>
                  <a:srgbClr val="000000"/>
                </a:solidFill>
                <a:latin typeface="Arial"/>
                <a:ea typeface="Arial"/>
                <a:cs typeface="Arial"/>
                <a:sym typeface="Arial"/>
              </a:rPr>
              <a:t>: </a:t>
            </a:r>
          </a:p>
          <a:p>
            <a:pPr marL="381000" lvl="0" indent="-203200" rtl="0">
              <a:spcBef>
                <a:spcPts val="0"/>
              </a:spcBef>
              <a:spcAft>
                <a:spcPts val="0"/>
              </a:spcAft>
              <a:buClr>
                <a:srgbClr val="000000"/>
              </a:buClr>
              <a:buSzPct val="100000"/>
              <a:buFont typeface="Arial"/>
              <a:buChar char="●"/>
            </a:pPr>
            <a:r>
              <a:rPr lang="en" sz="2400">
                <a:solidFill>
                  <a:srgbClr val="000000"/>
                </a:solidFill>
                <a:latin typeface="Arial"/>
                <a:ea typeface="Arial"/>
                <a:cs typeface="Arial"/>
                <a:sym typeface="Arial"/>
              </a:rPr>
              <a:t>Structural hazards</a:t>
            </a:r>
          </a:p>
          <a:p>
            <a:pPr marL="381000" lvl="0" indent="-203200" rtl="0">
              <a:spcBef>
                <a:spcPts val="0"/>
              </a:spcBef>
              <a:spcAft>
                <a:spcPts val="0"/>
              </a:spcAft>
              <a:buClr>
                <a:srgbClr val="000000"/>
              </a:buClr>
              <a:buSzPct val="100000"/>
              <a:buFont typeface="Arial"/>
              <a:buChar char="●"/>
            </a:pPr>
            <a:r>
              <a:rPr lang="en" sz="2400">
                <a:solidFill>
                  <a:srgbClr val="000000"/>
                </a:solidFill>
                <a:latin typeface="Arial"/>
                <a:ea typeface="Arial"/>
                <a:cs typeface="Arial"/>
                <a:sym typeface="Arial"/>
              </a:rPr>
              <a:t>Data hazards</a:t>
            </a:r>
          </a:p>
          <a:p>
            <a:pPr marL="381000" lvl="0" indent="-203200" rtl="0">
              <a:spcBef>
                <a:spcPts val="0"/>
              </a:spcBef>
              <a:spcAft>
                <a:spcPts val="0"/>
              </a:spcAft>
              <a:buClr>
                <a:srgbClr val="000000"/>
              </a:buClr>
              <a:buSzPct val="100000"/>
              <a:buFont typeface="Arial"/>
              <a:buChar char="●"/>
            </a:pPr>
            <a:r>
              <a:rPr lang="en" sz="2400">
                <a:solidFill>
                  <a:srgbClr val="000000"/>
                </a:solidFill>
                <a:latin typeface="Arial"/>
                <a:ea typeface="Arial"/>
                <a:cs typeface="Arial"/>
                <a:sym typeface="Arial"/>
              </a:rPr>
              <a:t>Control hazards</a:t>
            </a:r>
          </a:p>
          <a:p>
            <a:pPr lvl="0" rtl="0">
              <a:spcBef>
                <a:spcPts val="0"/>
              </a:spcBef>
              <a:buNone/>
            </a:pPr>
            <a:endParaRPr sz="2400">
              <a:solidFill>
                <a:srgbClr val="000000"/>
              </a:solidFill>
              <a:latin typeface="Arial"/>
              <a:ea typeface="Arial"/>
              <a:cs typeface="Arial"/>
              <a:sym typeface="Arial"/>
            </a:endParaRPr>
          </a:p>
        </p:txBody>
      </p:sp>
      <p:sp>
        <p:nvSpPr>
          <p:cNvPr id="2" name="Slide Number Placeholder 1"/>
          <p:cNvSpPr>
            <a:spLocks noGrp="1"/>
          </p:cNvSpPr>
          <p:nvPr>
            <p:ph type="sldNum" sz="quarter" idx="11"/>
          </p:nvPr>
        </p:nvSpPr>
        <p:spPr/>
        <p:txBody>
          <a:bodyPr/>
          <a:lstStyle/>
          <a:p>
            <a:fld id="{93A9AFAB-0B4A-894D-9A96-190B87C7197E}" type="slidenum">
              <a:rPr lang="en-US" smtClean="0"/>
              <a:t>71</a:t>
            </a:fld>
            <a:endParaRPr lang="en-US"/>
          </a:p>
        </p:txBody>
      </p:sp>
    </p:spTree>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solidFill>
                  <a:srgbClr val="000000"/>
                </a:solidFill>
                <a:latin typeface="Arial"/>
                <a:ea typeface="Arial"/>
                <a:cs typeface="Arial"/>
                <a:sym typeface="Arial"/>
              </a:rPr>
              <a:t>Structural Hazards</a:t>
            </a:r>
          </a:p>
        </p:txBody>
      </p:sp>
      <p:sp>
        <p:nvSpPr>
          <p:cNvPr id="592" name="Shape 592"/>
          <p:cNvSpPr txBox="1">
            <a:spLocks noGrp="1"/>
          </p:cNvSpPr>
          <p:nvPr>
            <p:ph type="body" idx="1"/>
          </p:nvPr>
        </p:nvSpPr>
        <p:spPr>
          <a:xfrm>
            <a:off x="285502" y="4656318"/>
            <a:ext cx="8580599" cy="312599"/>
          </a:xfrm>
          <a:prstGeom prst="rect">
            <a:avLst/>
          </a:prstGeom>
        </p:spPr>
        <p:txBody>
          <a:bodyPr lIns="91425" tIns="91425" rIns="91425" bIns="91425" anchor="t" anchorCtr="0">
            <a:noAutofit/>
          </a:bodyPr>
          <a:lstStyle/>
          <a:p>
            <a:pPr lvl="0" rtl="0">
              <a:spcBef>
                <a:spcPts val="0"/>
              </a:spcBef>
              <a:buNone/>
            </a:pPr>
            <a:r>
              <a:rPr lang="en" sz="2000">
                <a:solidFill>
                  <a:srgbClr val="000000"/>
                </a:solidFill>
                <a:latin typeface="Arial"/>
                <a:ea typeface="Arial"/>
                <a:cs typeface="Arial"/>
                <a:sym typeface="Arial"/>
              </a:rPr>
              <a:t>In practice, structural hazards need to be handled dynamically.</a:t>
            </a:r>
          </a:p>
        </p:txBody>
      </p:sp>
      <p:pic>
        <p:nvPicPr>
          <p:cNvPr id="593" name="Shape 593"/>
          <p:cNvPicPr preferRelativeResize="0"/>
          <p:nvPr/>
        </p:nvPicPr>
        <p:blipFill>
          <a:blip r:embed="rId3">
            <a:alphaModFix/>
          </a:blip>
          <a:stretch>
            <a:fillRect/>
          </a:stretch>
        </p:blipFill>
        <p:spPr>
          <a:xfrm>
            <a:off x="458054" y="1029341"/>
            <a:ext cx="6172200" cy="2399203"/>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72</a:t>
            </a:fld>
            <a:endParaRPr lang="en-US"/>
          </a:p>
        </p:txBody>
      </p:sp>
    </p:spTree>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solidFill>
                  <a:srgbClr val="000000"/>
                </a:solidFill>
                <a:latin typeface="Arial"/>
                <a:ea typeface="Arial"/>
                <a:cs typeface="Arial"/>
                <a:sym typeface="Arial"/>
              </a:rPr>
              <a:t>Data Hazards</a:t>
            </a:r>
          </a:p>
        </p:txBody>
      </p:sp>
      <p:sp>
        <p:nvSpPr>
          <p:cNvPr id="599" name="Shape 599"/>
          <p:cNvSpPr txBox="1">
            <a:spLocks noGrp="1"/>
          </p:cNvSpPr>
          <p:nvPr>
            <p:ph type="body" idx="1"/>
          </p:nvPr>
        </p:nvSpPr>
        <p:spPr>
          <a:xfrm>
            <a:off x="285502" y="4587739"/>
            <a:ext cx="8580599" cy="380099"/>
          </a:xfrm>
          <a:prstGeom prst="rect">
            <a:avLst/>
          </a:prstGeom>
        </p:spPr>
        <p:txBody>
          <a:bodyPr lIns="91425" tIns="91425" rIns="91425" bIns="91425" anchor="t" anchorCtr="0">
            <a:noAutofit/>
          </a:bodyPr>
          <a:lstStyle/>
          <a:p>
            <a:pPr lvl="0" rtl="0">
              <a:spcBef>
                <a:spcPts val="0"/>
              </a:spcBef>
              <a:buNone/>
            </a:pPr>
            <a:r>
              <a:rPr lang="en" sz="2000">
                <a:solidFill>
                  <a:srgbClr val="000000"/>
                </a:solidFill>
                <a:latin typeface="Arial"/>
                <a:ea typeface="Arial"/>
                <a:cs typeface="Arial"/>
                <a:sym typeface="Arial"/>
              </a:rPr>
              <a:t>In practice, we have a much longer pipeline</a:t>
            </a:r>
            <a:r>
              <a:rPr lang="en" sz="2000">
                <a:solidFill>
                  <a:srgbClr val="000000"/>
                </a:solidFill>
              </a:rPr>
              <a:t>.</a:t>
            </a:r>
          </a:p>
        </p:txBody>
      </p:sp>
      <p:pic>
        <p:nvPicPr>
          <p:cNvPr id="600" name="Shape 600"/>
          <p:cNvPicPr preferRelativeResize="0"/>
          <p:nvPr/>
        </p:nvPicPr>
        <p:blipFill>
          <a:blip r:embed="rId3">
            <a:alphaModFix/>
          </a:blip>
          <a:stretch>
            <a:fillRect/>
          </a:stretch>
        </p:blipFill>
        <p:spPr>
          <a:xfrm>
            <a:off x="457200" y="762000"/>
            <a:ext cx="6172199" cy="3852258"/>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73</a:t>
            </a:fld>
            <a:endParaRPr lang="en-US"/>
          </a:p>
        </p:txBody>
      </p:sp>
    </p:spTree>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solidFill>
                  <a:srgbClr val="000000"/>
                </a:solidFill>
                <a:latin typeface="Arial"/>
                <a:ea typeface="Arial"/>
                <a:cs typeface="Arial"/>
                <a:sym typeface="Arial"/>
              </a:rPr>
              <a:t>Control Hazards</a:t>
            </a:r>
          </a:p>
        </p:txBody>
      </p:sp>
      <p:sp>
        <p:nvSpPr>
          <p:cNvPr id="606" name="Shape 606"/>
          <p:cNvSpPr txBox="1">
            <a:spLocks noGrp="1"/>
          </p:cNvSpPr>
          <p:nvPr>
            <p:ph type="body" idx="1"/>
          </p:nvPr>
        </p:nvSpPr>
        <p:spPr>
          <a:xfrm>
            <a:off x="275175" y="4526921"/>
            <a:ext cx="8612400" cy="397200"/>
          </a:xfrm>
          <a:prstGeom prst="rect">
            <a:avLst/>
          </a:prstGeom>
        </p:spPr>
        <p:txBody>
          <a:bodyPr lIns="91425" tIns="91425" rIns="91425" bIns="91425" anchor="t" anchorCtr="0">
            <a:noAutofit/>
          </a:bodyPr>
          <a:lstStyle/>
          <a:p>
            <a:pPr lvl="0" rtl="0">
              <a:spcBef>
                <a:spcPts val="0"/>
              </a:spcBef>
              <a:buNone/>
            </a:pPr>
            <a:r>
              <a:rPr lang="en" sz="2000">
                <a:solidFill>
                  <a:srgbClr val="000000"/>
                </a:solidFill>
                <a:latin typeface="Arial"/>
                <a:ea typeface="Arial"/>
                <a:cs typeface="Arial"/>
                <a:sym typeface="Arial"/>
              </a:rPr>
              <a:t>We cannot travel back in time</a:t>
            </a:r>
            <a:r>
              <a:rPr lang="en" sz="2000">
                <a:solidFill>
                  <a:srgbClr val="000000"/>
                </a:solidFill>
              </a:rPr>
              <a:t>.</a:t>
            </a:r>
            <a:r>
              <a:rPr lang="en" sz="2000">
                <a:solidFill>
                  <a:srgbClr val="000000"/>
                </a:solidFill>
                <a:latin typeface="Arial"/>
                <a:ea typeface="Arial"/>
                <a:cs typeface="Arial"/>
                <a:sym typeface="Arial"/>
              </a:rPr>
              <a:t> </a:t>
            </a:r>
            <a:r>
              <a:rPr lang="en" sz="2000">
                <a:solidFill>
                  <a:srgbClr val="000000"/>
                </a:solidFill>
              </a:rPr>
              <a:t>W</a:t>
            </a:r>
            <a:r>
              <a:rPr lang="en" sz="2000">
                <a:solidFill>
                  <a:srgbClr val="000000"/>
                </a:solidFill>
                <a:latin typeface="Arial"/>
                <a:ea typeface="Arial"/>
                <a:cs typeface="Arial"/>
                <a:sym typeface="Arial"/>
              </a:rPr>
              <a:t>hat should we do?</a:t>
            </a:r>
          </a:p>
        </p:txBody>
      </p:sp>
      <p:pic>
        <p:nvPicPr>
          <p:cNvPr id="607" name="Shape 607"/>
          <p:cNvPicPr preferRelativeResize="0"/>
          <p:nvPr/>
        </p:nvPicPr>
        <p:blipFill>
          <a:blip r:embed="rId3">
            <a:alphaModFix/>
          </a:blip>
          <a:stretch>
            <a:fillRect/>
          </a:stretch>
        </p:blipFill>
        <p:spPr>
          <a:xfrm>
            <a:off x="366614" y="960761"/>
            <a:ext cx="6172202" cy="3046359"/>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74</a:t>
            </a:fld>
            <a:endParaRPr lang="en-US"/>
          </a:p>
        </p:txBody>
      </p:sp>
    </p:spTree>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a:spLocks noGrp="1"/>
          </p:cNvSpPr>
          <p:nvPr>
            <p:ph type="title"/>
          </p:nvPr>
        </p:nvSpPr>
        <p:spPr>
          <a:xfrm>
            <a:off x="270247" y="203023"/>
            <a:ext cx="8594399" cy="615900"/>
          </a:xfrm>
          <a:prstGeom prst="rect">
            <a:avLst/>
          </a:prstGeom>
        </p:spPr>
        <p:txBody>
          <a:bodyPr lIns="91425" tIns="91425" rIns="91425" bIns="91425" anchor="t" anchorCtr="0">
            <a:noAutofit/>
          </a:bodyPr>
          <a:lstStyle/>
          <a:p>
            <a:pPr rtl="0">
              <a:spcBef>
                <a:spcPts val="0"/>
              </a:spcBef>
              <a:buNone/>
            </a:pPr>
            <a:r>
              <a:rPr lang="en-US" sz="3200" dirty="0" smtClean="0">
                <a:solidFill>
                  <a:srgbClr val="000000"/>
                </a:solidFill>
                <a:latin typeface="Arial"/>
                <a:ea typeface="Arial"/>
                <a:cs typeface="Arial"/>
                <a:sym typeface="Arial"/>
              </a:rPr>
              <a:t>Additional Hazard: Mem Bank Conflicts</a:t>
            </a:r>
            <a:endParaRPr lang="en" sz="3200" dirty="0">
              <a:solidFill>
                <a:srgbClr val="000000"/>
              </a:solidFill>
              <a:latin typeface="Arial"/>
              <a:ea typeface="Arial"/>
              <a:cs typeface="Arial"/>
              <a:sym typeface="Arial"/>
            </a:endParaRPr>
          </a:p>
        </p:txBody>
      </p:sp>
      <p:pic>
        <p:nvPicPr>
          <p:cNvPr id="764" name="Shape 764"/>
          <p:cNvPicPr preferRelativeResize="0"/>
          <p:nvPr/>
        </p:nvPicPr>
        <p:blipFill>
          <a:blip r:embed="rId3">
            <a:alphaModFix/>
          </a:blip>
          <a:stretch>
            <a:fillRect/>
          </a:stretch>
        </p:blipFill>
        <p:spPr>
          <a:xfrm>
            <a:off x="1158240" y="1503978"/>
            <a:ext cx="6722141" cy="3055268"/>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75</a:t>
            </a:fld>
            <a:endParaRPr lang="en-US"/>
          </a:p>
        </p:txBody>
      </p:sp>
      <p:sp>
        <p:nvSpPr>
          <p:cNvPr id="4" name="TextBox 3"/>
          <p:cNvSpPr txBox="1"/>
          <p:nvPr/>
        </p:nvSpPr>
        <p:spPr>
          <a:xfrm>
            <a:off x="270246" y="900634"/>
            <a:ext cx="7927456" cy="523220"/>
          </a:xfrm>
          <a:prstGeom prst="rect">
            <a:avLst/>
          </a:prstGeom>
          <a:noFill/>
        </p:spPr>
        <p:txBody>
          <a:bodyPr wrap="square" rtlCol="0">
            <a:spAutoFit/>
          </a:bodyPr>
          <a:lstStyle/>
          <a:p>
            <a:r>
              <a:rPr lang="en-US" dirty="0" smtClean="0"/>
              <a:t>It is similar to structural hazard.</a:t>
            </a:r>
          </a:p>
          <a:p>
            <a:r>
              <a:rPr lang="en-US" dirty="0" smtClean="0"/>
              <a:t>Example: 32 threads tries to perform load or store simultaneously to the 32-bank memory. </a:t>
            </a:r>
            <a:endParaRPr lang="en-US" dirty="0"/>
          </a:p>
        </p:txBody>
      </p:sp>
    </p:spTree>
    <p:extLst>
      <p:ext uri="{BB962C8B-B14F-4D97-AF65-F5344CB8AC3E}">
        <p14:creationId xmlns:p14="http://schemas.microsoft.com/office/powerpoint/2010/main" val="1805629432"/>
      </p:ext>
    </p:extLst>
  </p:cSld>
  <p:clrMapOvr>
    <a:masterClrMapping/>
  </p:clrMapOvr>
  <p:transition spd="slow">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a:spLocks noGrp="1"/>
          </p:cNvSpPr>
          <p:nvPr>
            <p:ph type="title"/>
          </p:nvPr>
        </p:nvSpPr>
        <p:spPr>
          <a:xfrm>
            <a:off x="91440" y="0"/>
            <a:ext cx="8869199" cy="350699"/>
          </a:xfrm>
          <a:prstGeom prst="rect">
            <a:avLst/>
          </a:prstGeom>
        </p:spPr>
        <p:txBody>
          <a:bodyPr lIns="91425" tIns="91425" rIns="91425" bIns="91425" anchor="t" anchorCtr="0">
            <a:noAutofit/>
          </a:bodyPr>
          <a:lstStyle/>
          <a:p>
            <a:pPr rtl="0">
              <a:spcBef>
                <a:spcPts val="0"/>
              </a:spcBef>
              <a:buNone/>
            </a:pPr>
            <a:r>
              <a:rPr lang="en" sz="2600">
                <a:solidFill>
                  <a:srgbClr val="000000"/>
                </a:solidFill>
                <a:latin typeface="Arial"/>
                <a:ea typeface="Arial"/>
                <a:cs typeface="Arial"/>
                <a:sym typeface="Arial"/>
              </a:rPr>
              <a:t>Shared Memory (compute capability 2.x)</a:t>
            </a:r>
          </a:p>
        </p:txBody>
      </p:sp>
      <p:pic>
        <p:nvPicPr>
          <p:cNvPr id="779" name="Shape 779"/>
          <p:cNvPicPr preferRelativeResize="0"/>
          <p:nvPr/>
        </p:nvPicPr>
        <p:blipFill>
          <a:blip r:embed="rId3">
            <a:alphaModFix/>
          </a:blip>
          <a:stretch>
            <a:fillRect/>
          </a:stretch>
        </p:blipFill>
        <p:spPr>
          <a:xfrm>
            <a:off x="1820000" y="498575"/>
            <a:ext cx="4292475" cy="4523500"/>
          </a:xfrm>
          <a:prstGeom prst="rect">
            <a:avLst/>
          </a:prstGeom>
          <a:noFill/>
          <a:ln>
            <a:noFill/>
          </a:ln>
        </p:spPr>
      </p:pic>
      <p:sp>
        <p:nvSpPr>
          <p:cNvPr id="780" name="Shape 780"/>
          <p:cNvSpPr txBox="1"/>
          <p:nvPr/>
        </p:nvSpPr>
        <p:spPr>
          <a:xfrm>
            <a:off x="91440" y="617219"/>
            <a:ext cx="1372500" cy="809699"/>
          </a:xfrm>
          <a:prstGeom prst="rect">
            <a:avLst/>
          </a:prstGeom>
          <a:noFill/>
          <a:ln>
            <a:noFill/>
          </a:ln>
        </p:spPr>
        <p:txBody>
          <a:bodyPr lIns="91425" tIns="91425" rIns="91425" bIns="91425" anchor="t" anchorCtr="0">
            <a:noAutofit/>
          </a:bodyPr>
          <a:lstStyle/>
          <a:p>
            <a:pPr rtl="0">
              <a:spcBef>
                <a:spcPts val="0"/>
              </a:spcBef>
              <a:buNone/>
            </a:pPr>
            <a:r>
              <a:rPr lang="en-US" sz="2000" dirty="0"/>
              <a:t>W</a:t>
            </a:r>
            <a:r>
              <a:rPr lang="en" sz="2000" dirty="0" err="1" smtClean="0">
                <a:solidFill>
                  <a:srgbClr val="000000"/>
                </a:solidFill>
                <a:latin typeface="Arial"/>
                <a:ea typeface="Arial"/>
                <a:cs typeface="Arial"/>
                <a:sym typeface="Arial"/>
              </a:rPr>
              <a:t>ithout</a:t>
            </a:r>
            <a:endParaRPr lang="en" sz="2000" dirty="0">
              <a:solidFill>
                <a:srgbClr val="000000"/>
              </a:solidFill>
              <a:latin typeface="Arial"/>
              <a:ea typeface="Arial"/>
              <a:cs typeface="Arial"/>
              <a:sym typeface="Arial"/>
            </a:endParaRPr>
          </a:p>
          <a:p>
            <a:pPr rtl="0">
              <a:spcBef>
                <a:spcPts val="0"/>
              </a:spcBef>
              <a:buNone/>
            </a:pPr>
            <a:r>
              <a:rPr lang="en" sz="2000" dirty="0">
                <a:solidFill>
                  <a:srgbClr val="000000"/>
                </a:solidFill>
                <a:latin typeface="Arial"/>
                <a:ea typeface="Arial"/>
                <a:cs typeface="Arial"/>
                <a:sym typeface="Arial"/>
              </a:rPr>
              <a:t>bank</a:t>
            </a:r>
          </a:p>
          <a:p>
            <a:pPr rtl="0">
              <a:spcBef>
                <a:spcPts val="0"/>
              </a:spcBef>
              <a:buNone/>
            </a:pPr>
            <a:r>
              <a:rPr lang="en" sz="2000" dirty="0">
                <a:solidFill>
                  <a:srgbClr val="000000"/>
                </a:solidFill>
                <a:latin typeface="Arial"/>
                <a:ea typeface="Arial"/>
                <a:cs typeface="Arial"/>
                <a:sym typeface="Arial"/>
              </a:rPr>
              <a:t>conflict:</a:t>
            </a:r>
          </a:p>
        </p:txBody>
      </p:sp>
      <p:pic>
        <p:nvPicPr>
          <p:cNvPr id="781" name="Shape 781"/>
          <p:cNvPicPr preferRelativeResize="0"/>
          <p:nvPr/>
        </p:nvPicPr>
        <p:blipFill>
          <a:blip r:embed="rId4">
            <a:alphaModFix/>
          </a:blip>
          <a:stretch>
            <a:fillRect/>
          </a:stretch>
        </p:blipFill>
        <p:spPr>
          <a:xfrm>
            <a:off x="7522810" y="498575"/>
            <a:ext cx="1299339" cy="4575249"/>
          </a:xfrm>
          <a:prstGeom prst="rect">
            <a:avLst/>
          </a:prstGeom>
          <a:noFill/>
          <a:ln>
            <a:noFill/>
          </a:ln>
        </p:spPr>
      </p:pic>
      <p:sp>
        <p:nvSpPr>
          <p:cNvPr id="782" name="Shape 782"/>
          <p:cNvSpPr txBox="1"/>
          <p:nvPr/>
        </p:nvSpPr>
        <p:spPr>
          <a:xfrm>
            <a:off x="6309360" y="617219"/>
            <a:ext cx="1168800" cy="809699"/>
          </a:xfrm>
          <a:prstGeom prst="rect">
            <a:avLst/>
          </a:prstGeom>
          <a:noFill/>
          <a:ln>
            <a:noFill/>
          </a:ln>
        </p:spPr>
        <p:txBody>
          <a:bodyPr lIns="91425" tIns="91425" rIns="91425" bIns="91425" anchor="t" anchorCtr="0">
            <a:noAutofit/>
          </a:bodyPr>
          <a:lstStyle/>
          <a:p>
            <a:pPr rtl="0">
              <a:spcBef>
                <a:spcPts val="0"/>
              </a:spcBef>
              <a:buNone/>
            </a:pPr>
            <a:r>
              <a:rPr lang="en-US" sz="2000" dirty="0"/>
              <a:t>W</a:t>
            </a:r>
            <a:r>
              <a:rPr lang="en" sz="2000" dirty="0" err="1" smtClean="0">
                <a:solidFill>
                  <a:srgbClr val="000000"/>
                </a:solidFill>
                <a:latin typeface="Arial"/>
                <a:ea typeface="Arial"/>
                <a:cs typeface="Arial"/>
                <a:sym typeface="Arial"/>
              </a:rPr>
              <a:t>ith</a:t>
            </a:r>
            <a:endParaRPr lang="en" sz="2000" dirty="0">
              <a:solidFill>
                <a:srgbClr val="000000"/>
              </a:solidFill>
              <a:latin typeface="Arial"/>
              <a:ea typeface="Arial"/>
              <a:cs typeface="Arial"/>
              <a:sym typeface="Arial"/>
            </a:endParaRPr>
          </a:p>
          <a:p>
            <a:pPr rtl="0">
              <a:spcBef>
                <a:spcPts val="0"/>
              </a:spcBef>
              <a:buNone/>
            </a:pPr>
            <a:r>
              <a:rPr lang="en" sz="2000" dirty="0">
                <a:solidFill>
                  <a:srgbClr val="000000"/>
                </a:solidFill>
                <a:latin typeface="Arial"/>
                <a:ea typeface="Arial"/>
                <a:cs typeface="Arial"/>
                <a:sym typeface="Arial"/>
              </a:rPr>
              <a:t>bank</a:t>
            </a:r>
          </a:p>
          <a:p>
            <a:pPr rtl="0">
              <a:spcBef>
                <a:spcPts val="0"/>
              </a:spcBef>
              <a:buNone/>
            </a:pPr>
            <a:r>
              <a:rPr lang="en" sz="2000" dirty="0">
                <a:solidFill>
                  <a:srgbClr val="000000"/>
                </a:solidFill>
                <a:latin typeface="Arial"/>
                <a:ea typeface="Arial"/>
                <a:cs typeface="Arial"/>
                <a:sym typeface="Arial"/>
              </a:rPr>
              <a:t>conflict:</a:t>
            </a:r>
          </a:p>
        </p:txBody>
      </p:sp>
      <p:sp>
        <p:nvSpPr>
          <p:cNvPr id="2" name="Slide Number Placeholder 1"/>
          <p:cNvSpPr>
            <a:spLocks noGrp="1"/>
          </p:cNvSpPr>
          <p:nvPr>
            <p:ph type="sldNum" sz="quarter" idx="11"/>
          </p:nvPr>
        </p:nvSpPr>
        <p:spPr/>
        <p:txBody>
          <a:bodyPr/>
          <a:lstStyle/>
          <a:p>
            <a:fld id="{93A9AFAB-0B4A-894D-9A96-190B87C7197E}" type="slidenum">
              <a:rPr lang="en-US" smtClean="0"/>
              <a:t>76</a:t>
            </a:fld>
            <a:endParaRPr lang="en-US"/>
          </a:p>
        </p:txBody>
      </p:sp>
      <p:sp>
        <p:nvSpPr>
          <p:cNvPr id="3" name="TextBox 2"/>
          <p:cNvSpPr txBox="1"/>
          <p:nvPr/>
        </p:nvSpPr>
        <p:spPr>
          <a:xfrm>
            <a:off x="96194" y="3735030"/>
            <a:ext cx="1503444" cy="1169551"/>
          </a:xfrm>
          <a:prstGeom prst="rect">
            <a:avLst/>
          </a:prstGeom>
          <a:noFill/>
        </p:spPr>
        <p:txBody>
          <a:bodyPr wrap="square" rtlCol="0">
            <a:spAutoFit/>
          </a:bodyPr>
          <a:lstStyle/>
          <a:p>
            <a:r>
              <a:rPr lang="en-US" dirty="0" smtClean="0"/>
              <a:t>Programmers take the responsibility </a:t>
            </a:r>
            <a:r>
              <a:rPr lang="en-US" dirty="0"/>
              <a:t>t</a:t>
            </a:r>
            <a:r>
              <a:rPr lang="en-US" dirty="0" smtClean="0"/>
              <a:t>o eliminate bank conflicts.</a:t>
            </a:r>
            <a:endParaRPr lang="en-US" dirty="0"/>
          </a:p>
        </p:txBody>
      </p:sp>
    </p:spTree>
    <p:extLst>
      <p:ext uri="{BB962C8B-B14F-4D97-AF65-F5344CB8AC3E}">
        <p14:creationId xmlns:p14="http://schemas.microsoft.com/office/powerpoint/2010/main" val="1484945421"/>
      </p:ext>
    </p:extLst>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Shape 812"/>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rtl="0">
              <a:spcBef>
                <a:spcPts val="0"/>
              </a:spcBef>
              <a:buNone/>
            </a:pPr>
            <a:r>
              <a:rPr lang="en-US" sz="3200" dirty="0" smtClean="0">
                <a:solidFill>
                  <a:srgbClr val="000000"/>
                </a:solidFill>
              </a:rPr>
              <a:t>Global Memory Access Coalescing</a:t>
            </a:r>
            <a:endParaRPr lang="en" sz="3200" dirty="0">
              <a:solidFill>
                <a:srgbClr val="000000"/>
              </a:solidFill>
              <a:latin typeface="Arial"/>
              <a:ea typeface="Arial"/>
              <a:cs typeface="Arial"/>
              <a:sym typeface="Arial"/>
            </a:endParaRPr>
          </a:p>
        </p:txBody>
      </p:sp>
      <p:pic>
        <p:nvPicPr>
          <p:cNvPr id="813" name="Shape 813"/>
          <p:cNvPicPr preferRelativeResize="0"/>
          <p:nvPr/>
        </p:nvPicPr>
        <p:blipFill>
          <a:blip r:embed="rId3">
            <a:alphaModFix/>
          </a:blip>
          <a:stretch>
            <a:fillRect/>
          </a:stretch>
        </p:blipFill>
        <p:spPr>
          <a:xfrm>
            <a:off x="457200" y="1736287"/>
            <a:ext cx="6172200" cy="3323025"/>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77</a:t>
            </a:fld>
            <a:endParaRPr lang="en-US"/>
          </a:p>
        </p:txBody>
      </p:sp>
      <p:sp>
        <p:nvSpPr>
          <p:cNvPr id="3" name="TextBox 2"/>
          <p:cNvSpPr txBox="1"/>
          <p:nvPr/>
        </p:nvSpPr>
        <p:spPr>
          <a:xfrm>
            <a:off x="457200" y="914400"/>
            <a:ext cx="7432158" cy="738664"/>
          </a:xfrm>
          <a:prstGeom prst="rect">
            <a:avLst/>
          </a:prstGeom>
          <a:noFill/>
        </p:spPr>
        <p:txBody>
          <a:bodyPr wrap="square" rtlCol="0">
            <a:spAutoFit/>
          </a:bodyPr>
          <a:lstStyle/>
          <a:p>
            <a:r>
              <a:rPr lang="en-US" dirty="0" smtClean="0"/>
              <a:t>Example: 32 thread access the global memory (off-chip DRAM).</a:t>
            </a:r>
          </a:p>
          <a:p>
            <a:r>
              <a:rPr lang="en-US" dirty="0" smtClean="0"/>
              <a:t>The memory transaction will load/store consecutive data at 32/64/128-Byte boundary.</a:t>
            </a:r>
          </a:p>
          <a:p>
            <a:r>
              <a:rPr lang="en-US" dirty="0" smtClean="0"/>
              <a:t>Non-aligned access will cause additional memory transactions.</a:t>
            </a:r>
          </a:p>
        </p:txBody>
      </p:sp>
      <p:sp>
        <p:nvSpPr>
          <p:cNvPr id="4" name="TextBox 3"/>
          <p:cNvSpPr txBox="1"/>
          <p:nvPr/>
        </p:nvSpPr>
        <p:spPr>
          <a:xfrm>
            <a:off x="6889898" y="4244043"/>
            <a:ext cx="1979720" cy="523220"/>
          </a:xfrm>
          <a:prstGeom prst="rect">
            <a:avLst/>
          </a:prstGeom>
          <a:noFill/>
        </p:spPr>
        <p:txBody>
          <a:bodyPr wrap="square" rtlCol="0">
            <a:spAutoFit/>
          </a:bodyPr>
          <a:lstStyle/>
          <a:p>
            <a:r>
              <a:rPr lang="en-US" smtClean="0"/>
              <a:t>More examples in backup slides.</a:t>
            </a:r>
            <a:endParaRPr lang="en-US"/>
          </a:p>
        </p:txBody>
      </p:sp>
    </p:spTree>
    <p:extLst>
      <p:ext uri="{BB962C8B-B14F-4D97-AF65-F5344CB8AC3E}">
        <p14:creationId xmlns:p14="http://schemas.microsoft.com/office/powerpoint/2010/main" val="62848741"/>
      </p:ext>
    </p:extLst>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US" sz="2800" dirty="0" smtClean="0"/>
              <a:t>Additional Hazards: Branch Divergence</a:t>
            </a:r>
            <a:endParaRPr lang="en" sz="2800" dirty="0"/>
          </a:p>
        </p:txBody>
      </p:sp>
      <p:sp>
        <p:nvSpPr>
          <p:cNvPr id="613" name="Shape 613"/>
          <p:cNvSpPr txBox="1">
            <a:spLocks noGrp="1"/>
          </p:cNvSpPr>
          <p:nvPr>
            <p:ph type="body" idx="1"/>
          </p:nvPr>
        </p:nvSpPr>
        <p:spPr>
          <a:xfrm>
            <a:off x="457200" y="1219200"/>
            <a:ext cx="8058900" cy="1303199"/>
          </a:xfrm>
          <a:prstGeom prst="rect">
            <a:avLst/>
          </a:prstGeom>
        </p:spPr>
        <p:txBody>
          <a:bodyPr lIns="91425" tIns="91425" rIns="91425" bIns="91425" anchor="t" anchorCtr="0">
            <a:noAutofit/>
          </a:bodyPr>
          <a:lstStyle/>
          <a:p>
            <a:pPr>
              <a:spcBef>
                <a:spcPts val="0"/>
              </a:spcBef>
              <a:buNone/>
            </a:pPr>
            <a:r>
              <a:rPr lang="en" dirty="0" smtClean="0"/>
              <a:t>GPUs </a:t>
            </a:r>
            <a:r>
              <a:rPr lang="en" dirty="0"/>
              <a:t>(and SIMDs in general) have additional challenges: branch divergence.</a:t>
            </a:r>
          </a:p>
        </p:txBody>
      </p:sp>
      <p:sp>
        <p:nvSpPr>
          <p:cNvPr id="2" name="Slide Number Placeholder 1"/>
          <p:cNvSpPr>
            <a:spLocks noGrp="1"/>
          </p:cNvSpPr>
          <p:nvPr>
            <p:ph type="sldNum" sz="quarter" idx="11"/>
          </p:nvPr>
        </p:nvSpPr>
        <p:spPr/>
        <p:txBody>
          <a:bodyPr/>
          <a:lstStyle/>
          <a:p>
            <a:fld id="{93A9AFAB-0B4A-894D-9A96-190B87C7197E}" type="slidenum">
              <a:rPr lang="en-US" smtClean="0"/>
              <a:t>78</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3"/>
                                        </p:tgtEl>
                                        <p:attrNameLst>
                                          <p:attrName>style.visibility</p:attrName>
                                        </p:attrNameLst>
                                      </p:cBhvr>
                                      <p:to>
                                        <p:strVal val="visible"/>
                                      </p:to>
                                    </p:set>
                                    <p:animEffect transition="in" filter="fade">
                                      <p:cBhvr>
                                        <p:cTn id="7" dur="1000"/>
                                        <p:tgtEl>
                                          <p:spTgt spid="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a:spcBef>
                <a:spcPts val="0"/>
              </a:spcBef>
              <a:buNone/>
            </a:pPr>
            <a:r>
              <a:rPr lang="en" sz="3200"/>
              <a:t>Let's Start Again from a simple CPU</a:t>
            </a:r>
          </a:p>
        </p:txBody>
      </p:sp>
      <p:pic>
        <p:nvPicPr>
          <p:cNvPr id="619" name="Shape 619"/>
          <p:cNvPicPr preferRelativeResize="0"/>
          <p:nvPr/>
        </p:nvPicPr>
        <p:blipFill>
          <a:blip r:embed="rId3">
            <a:alphaModFix/>
          </a:blip>
          <a:stretch>
            <a:fillRect/>
          </a:stretch>
        </p:blipFill>
        <p:spPr>
          <a:xfrm>
            <a:off x="457200" y="1851659"/>
            <a:ext cx="6172201" cy="2247074"/>
          </a:xfrm>
          <a:prstGeom prst="rect">
            <a:avLst/>
          </a:prstGeom>
          <a:noFill/>
          <a:ln>
            <a:noFill/>
          </a:ln>
        </p:spPr>
      </p:pic>
      <p:sp>
        <p:nvSpPr>
          <p:cNvPr id="620" name="Shape 620"/>
          <p:cNvSpPr txBox="1"/>
          <p:nvPr/>
        </p:nvSpPr>
        <p:spPr>
          <a:xfrm>
            <a:off x="368325" y="1026556"/>
            <a:ext cx="5931600" cy="500100"/>
          </a:xfrm>
          <a:prstGeom prst="rect">
            <a:avLst/>
          </a:prstGeom>
          <a:noFill/>
          <a:ln>
            <a:noFill/>
          </a:ln>
        </p:spPr>
        <p:txBody>
          <a:bodyPr lIns="91425" tIns="91425" rIns="91425" bIns="91425" anchor="t" anchorCtr="0">
            <a:noAutofit/>
          </a:bodyPr>
          <a:lstStyle/>
          <a:p>
            <a:pPr lvl="0" rtl="0">
              <a:spcBef>
                <a:spcPts val="0"/>
              </a:spcBef>
              <a:buNone/>
            </a:pPr>
            <a:r>
              <a:rPr lang="en" sz="2000"/>
              <a:t>Let's start from MIPS.</a:t>
            </a:r>
          </a:p>
        </p:txBody>
      </p:sp>
      <p:sp>
        <p:nvSpPr>
          <p:cNvPr id="2" name="Slide Number Placeholder 1"/>
          <p:cNvSpPr>
            <a:spLocks noGrp="1"/>
          </p:cNvSpPr>
          <p:nvPr>
            <p:ph type="sldNum" sz="quarter" idx="11"/>
          </p:nvPr>
        </p:nvSpPr>
        <p:spPr/>
        <p:txBody>
          <a:bodyPr/>
          <a:lstStyle/>
          <a:p>
            <a:fld id="{93A9AFAB-0B4A-894D-9A96-190B87C7197E}" type="slidenum">
              <a:rPr lang="en-US" smtClean="0"/>
              <a:t>79</a:t>
            </a:fld>
            <a:endParaRPr lang="en-US"/>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205978"/>
            <a:ext cx="8470232" cy="857400"/>
          </a:xfrm>
        </p:spPr>
        <p:txBody>
          <a:bodyPr/>
          <a:lstStyle/>
          <a:p>
            <a:r>
              <a:rPr lang="en-US" dirty="0" smtClean="0"/>
              <a:t>GPU </a:t>
            </a:r>
            <a:r>
              <a:rPr lang="en-US" smtClean="0"/>
              <a:t>in High-Performance Computers</a:t>
            </a:r>
            <a:endParaRPr lang="en-US" dirty="0"/>
          </a:p>
        </p:txBody>
      </p:sp>
      <p:sp>
        <p:nvSpPr>
          <p:cNvPr id="4" name="Slide Number Placeholder 3"/>
          <p:cNvSpPr>
            <a:spLocks noGrp="1"/>
          </p:cNvSpPr>
          <p:nvPr>
            <p:ph type="sldNum" sz="quarter" idx="11"/>
          </p:nvPr>
        </p:nvSpPr>
        <p:spPr/>
        <p:txBody>
          <a:bodyPr/>
          <a:lstStyle/>
          <a:p>
            <a:fld id="{93A9AFAB-0B4A-894D-9A96-190B87C7197E}" type="slidenum">
              <a:rPr lang="en-US" smtClean="0"/>
              <a:t>8</a:t>
            </a:fld>
            <a:endParaRPr lang="en-US"/>
          </a:p>
        </p:txBody>
      </p:sp>
      <p:sp>
        <p:nvSpPr>
          <p:cNvPr id="6" name="Shape 61"/>
          <p:cNvSpPr txBox="1"/>
          <p:nvPr/>
        </p:nvSpPr>
        <p:spPr>
          <a:xfrm>
            <a:off x="350590" y="907905"/>
            <a:ext cx="1935410" cy="559948"/>
          </a:xfrm>
          <a:prstGeom prst="rect">
            <a:avLst/>
          </a:prstGeom>
          <a:noFill/>
          <a:ln>
            <a:noFill/>
          </a:ln>
        </p:spPr>
        <p:txBody>
          <a:bodyPr lIns="91425" tIns="91425" rIns="91425" bIns="91425" anchor="t" anchorCtr="0">
            <a:noAutofit/>
          </a:bodyPr>
          <a:lstStyle/>
          <a:p>
            <a:pPr>
              <a:spcBef>
                <a:spcPts val="0"/>
              </a:spcBef>
              <a:buNone/>
            </a:pPr>
            <a:r>
              <a:rPr lang="en" dirty="0"/>
              <a:t>Image: </a:t>
            </a:r>
            <a:r>
              <a:rPr lang="en" dirty="0" err="1"/>
              <a:t>Nvidia</a:t>
            </a:r>
            <a:r>
              <a:rPr lang="en" dirty="0"/>
              <a:t> </a:t>
            </a:r>
            <a:r>
              <a:rPr lang="en-US" dirty="0" smtClean="0"/>
              <a:t>P100</a:t>
            </a:r>
          </a:p>
          <a:p>
            <a:pPr>
              <a:spcBef>
                <a:spcPts val="0"/>
              </a:spcBef>
              <a:buNone/>
            </a:pPr>
            <a:r>
              <a:rPr lang="en-US" dirty="0" smtClean="0"/>
              <a:t>(Pascal Architecture)</a:t>
            </a:r>
            <a:endParaRPr lang="en"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378" y="2947130"/>
            <a:ext cx="5817937" cy="219636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67853"/>
            <a:ext cx="1390316" cy="1608076"/>
          </a:xfrm>
          <a:prstGeom prst="rect">
            <a:avLst/>
          </a:prstGeom>
        </p:spPr>
      </p:pic>
      <p:sp>
        <p:nvSpPr>
          <p:cNvPr id="12" name="Rectangle 11"/>
          <p:cNvSpPr/>
          <p:nvPr/>
        </p:nvSpPr>
        <p:spPr>
          <a:xfrm>
            <a:off x="779189" y="3483399"/>
            <a:ext cx="2425408" cy="307777"/>
          </a:xfrm>
          <a:prstGeom prst="rect">
            <a:avLst/>
          </a:prstGeom>
        </p:spPr>
        <p:txBody>
          <a:bodyPr wrap="none">
            <a:spAutoFit/>
          </a:bodyPr>
          <a:lstStyle/>
          <a:p>
            <a:pPr defTabSz="457200">
              <a:defRPr/>
            </a:pPr>
            <a:r>
              <a:rPr lang="en-US" kern="1200" dirty="0">
                <a:solidFill>
                  <a:schemeClr val="tx1"/>
                </a:solidFill>
              </a:rPr>
              <a:t>Chip-on-Wafer-on-Substrate</a:t>
            </a:r>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2369" y="964880"/>
            <a:ext cx="5955376" cy="1910370"/>
          </a:xfrm>
          <a:prstGeom prst="rect">
            <a:avLst/>
          </a:prstGeom>
        </p:spPr>
      </p:pic>
    </p:spTree>
    <p:extLst>
      <p:ext uri="{BB962C8B-B14F-4D97-AF65-F5344CB8AC3E}">
        <p14:creationId xmlns:p14="http://schemas.microsoft.com/office/powerpoint/2010/main" val="9343428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title"/>
          </p:nvPr>
        </p:nvSpPr>
        <p:spPr>
          <a:xfrm>
            <a:off x="271664" y="203866"/>
            <a:ext cx="8592900" cy="827100"/>
          </a:xfrm>
          <a:prstGeom prst="rect">
            <a:avLst/>
          </a:prstGeom>
        </p:spPr>
        <p:txBody>
          <a:bodyPr lIns="91425" tIns="91425" rIns="91425" bIns="91425" anchor="t" anchorCtr="0">
            <a:noAutofit/>
          </a:bodyPr>
          <a:lstStyle/>
          <a:p>
            <a:pPr lvl="0">
              <a:spcBef>
                <a:spcPts val="0"/>
              </a:spcBef>
              <a:buNone/>
            </a:pPr>
            <a:r>
              <a:rPr lang="en" sz="3200"/>
              <a:t>A Naive SIMD Processor</a:t>
            </a:r>
          </a:p>
        </p:txBody>
      </p:sp>
      <p:pic>
        <p:nvPicPr>
          <p:cNvPr id="626" name="Shape 626"/>
          <p:cNvPicPr preferRelativeResize="0"/>
          <p:nvPr/>
        </p:nvPicPr>
        <p:blipFill>
          <a:blip r:embed="rId3">
            <a:alphaModFix/>
          </a:blip>
          <a:stretch>
            <a:fillRect/>
          </a:stretch>
        </p:blipFill>
        <p:spPr>
          <a:xfrm>
            <a:off x="365760" y="822959"/>
            <a:ext cx="6172201" cy="3900183"/>
          </a:xfrm>
          <a:prstGeom prst="rect">
            <a:avLst/>
          </a:prstGeom>
          <a:noFill/>
          <a:ln>
            <a:noFill/>
          </a:ln>
        </p:spPr>
      </p:pic>
      <p:sp>
        <p:nvSpPr>
          <p:cNvPr id="627" name="Shape 627"/>
          <p:cNvSpPr txBox="1"/>
          <p:nvPr/>
        </p:nvSpPr>
        <p:spPr>
          <a:xfrm>
            <a:off x="6371950" y="1705875"/>
            <a:ext cx="2696699" cy="1329599"/>
          </a:xfrm>
          <a:prstGeom prst="rect">
            <a:avLst/>
          </a:prstGeom>
          <a:noFill/>
          <a:ln>
            <a:noFill/>
          </a:ln>
        </p:spPr>
        <p:txBody>
          <a:bodyPr lIns="91425" tIns="91425" rIns="91425" bIns="91425" anchor="t" anchorCtr="0">
            <a:noAutofit/>
          </a:bodyPr>
          <a:lstStyle/>
          <a:p>
            <a:pPr>
              <a:spcBef>
                <a:spcPts val="0"/>
              </a:spcBef>
              <a:buNone/>
            </a:pPr>
            <a:r>
              <a:rPr lang="en" sz="2400">
                <a:solidFill>
                  <a:srgbClr val="980000"/>
                </a:solidFill>
              </a:rPr>
              <a:t>How to handle branch divergence within a vector?</a:t>
            </a:r>
          </a:p>
        </p:txBody>
      </p:sp>
      <p:sp>
        <p:nvSpPr>
          <p:cNvPr id="2" name="Slide Number Placeholder 1"/>
          <p:cNvSpPr>
            <a:spLocks noGrp="1"/>
          </p:cNvSpPr>
          <p:nvPr>
            <p:ph type="sldNum" sz="quarter" idx="11"/>
          </p:nvPr>
        </p:nvSpPr>
        <p:spPr/>
        <p:txBody>
          <a:bodyPr/>
          <a:lstStyle/>
          <a:p>
            <a:fld id="{93A9AFAB-0B4A-894D-9A96-190B87C7197E}" type="slidenum">
              <a:rPr lang="en-US" smtClean="0"/>
              <a:t>80</a:t>
            </a:fld>
            <a:endParaRPr lang="en-US"/>
          </a:p>
        </p:txBody>
      </p:sp>
    </p:spTree>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182880" y="137159"/>
            <a:ext cx="9052499" cy="439500"/>
          </a:xfrm>
          <a:prstGeom prst="rect">
            <a:avLst/>
          </a:prstGeom>
        </p:spPr>
        <p:txBody>
          <a:bodyPr lIns="91425" tIns="91425" rIns="91425" bIns="91425" anchor="t" anchorCtr="0">
            <a:noAutofit/>
          </a:bodyPr>
          <a:lstStyle/>
          <a:p>
            <a:pPr lvl="0" rtl="0">
              <a:spcBef>
                <a:spcPts val="0"/>
              </a:spcBef>
              <a:buNone/>
            </a:pPr>
            <a:r>
              <a:rPr lang="en" sz="3200"/>
              <a:t>Handling Branch In GPU</a:t>
            </a:r>
          </a:p>
        </p:txBody>
      </p:sp>
      <p:sp>
        <p:nvSpPr>
          <p:cNvPr id="633" name="Shape 633"/>
          <p:cNvSpPr txBox="1">
            <a:spLocks noGrp="1"/>
          </p:cNvSpPr>
          <p:nvPr>
            <p:ph type="body" idx="1"/>
          </p:nvPr>
        </p:nvSpPr>
        <p:spPr>
          <a:xfrm>
            <a:off x="-48397" y="637976"/>
            <a:ext cx="9085500" cy="623400"/>
          </a:xfrm>
          <a:prstGeom prst="rect">
            <a:avLst/>
          </a:prstGeom>
        </p:spPr>
        <p:txBody>
          <a:bodyPr lIns="91425" tIns="91425" rIns="91425" bIns="91425" anchor="t" anchorCtr="0">
            <a:noAutofit/>
          </a:bodyPr>
          <a:lstStyle/>
          <a:p>
            <a:pPr marL="381000" lvl="0" indent="-177800" rtl="0">
              <a:spcBef>
                <a:spcPts val="0"/>
              </a:spcBef>
              <a:buClr>
                <a:schemeClr val="dk1"/>
              </a:buClr>
              <a:buSzPct val="100000"/>
              <a:buFont typeface="Arial"/>
              <a:buChar char="●"/>
            </a:pPr>
            <a:r>
              <a:rPr lang="en" sz="2000"/>
              <a:t>Threads within a warp are free to branch.</a:t>
            </a:r>
          </a:p>
        </p:txBody>
      </p:sp>
      <p:pic>
        <p:nvPicPr>
          <p:cNvPr id="634" name="Shape 634"/>
          <p:cNvPicPr preferRelativeResize="0"/>
          <p:nvPr/>
        </p:nvPicPr>
        <p:blipFill>
          <a:blip r:embed="rId3">
            <a:alphaModFix/>
          </a:blip>
          <a:stretch>
            <a:fillRect/>
          </a:stretch>
        </p:blipFill>
        <p:spPr>
          <a:xfrm>
            <a:off x="4937760" y="1097280"/>
            <a:ext cx="3439844" cy="3709985"/>
          </a:xfrm>
          <a:prstGeom prst="rect">
            <a:avLst/>
          </a:prstGeom>
          <a:noFill/>
          <a:ln>
            <a:noFill/>
          </a:ln>
        </p:spPr>
      </p:pic>
      <p:sp>
        <p:nvSpPr>
          <p:cNvPr id="635" name="Shape 635"/>
          <p:cNvSpPr txBox="1"/>
          <p:nvPr/>
        </p:nvSpPr>
        <p:spPr>
          <a:xfrm>
            <a:off x="274319" y="1436518"/>
            <a:ext cx="3945000" cy="2115299"/>
          </a:xfrm>
          <a:prstGeom prst="rect">
            <a:avLst/>
          </a:prstGeom>
          <a:noFill/>
          <a:ln>
            <a:noFill/>
          </a:ln>
        </p:spPr>
        <p:txBody>
          <a:bodyPr lIns="91425" tIns="91425" rIns="91425" bIns="91425" anchor="t" anchorCtr="0">
            <a:noAutofit/>
          </a:bodyPr>
          <a:lstStyle/>
          <a:p>
            <a:pPr lvl="0" rtl="0">
              <a:spcBef>
                <a:spcPts val="0"/>
              </a:spcBef>
              <a:buNone/>
            </a:pPr>
            <a:r>
              <a:rPr lang="en" sz="2000"/>
              <a:t>if( $r17 &gt; $r19 ){</a:t>
            </a:r>
          </a:p>
          <a:p>
            <a:pPr lvl="0" rtl="0">
              <a:spcBef>
                <a:spcPts val="0"/>
              </a:spcBef>
              <a:buNone/>
            </a:pPr>
            <a:r>
              <a:rPr lang="en" sz="2000"/>
              <a:t>    </a:t>
            </a:r>
            <a:r>
              <a:rPr lang="en" sz="2000">
                <a:solidFill>
                  <a:srgbClr val="3D85C6"/>
                </a:solidFill>
              </a:rPr>
              <a:t>$r16 = $r20 + $r31</a:t>
            </a:r>
            <a:r>
              <a:rPr lang="en" sz="2000"/>
              <a:t> </a:t>
            </a:r>
          </a:p>
          <a:p>
            <a:pPr lvl="0" rtl="0">
              <a:spcBef>
                <a:spcPts val="0"/>
              </a:spcBef>
              <a:buNone/>
            </a:pPr>
            <a:r>
              <a:rPr lang="en" sz="2000"/>
              <a:t>}</a:t>
            </a:r>
          </a:p>
          <a:p>
            <a:pPr lvl="0" rtl="0">
              <a:spcBef>
                <a:spcPts val="0"/>
              </a:spcBef>
              <a:buNone/>
            </a:pPr>
            <a:r>
              <a:rPr lang="en" sz="2000"/>
              <a:t>else{</a:t>
            </a:r>
          </a:p>
          <a:p>
            <a:pPr lvl="0" rtl="0">
              <a:spcBef>
                <a:spcPts val="0"/>
              </a:spcBef>
              <a:buNone/>
            </a:pPr>
            <a:r>
              <a:rPr lang="en" sz="2000"/>
              <a:t>    </a:t>
            </a:r>
            <a:r>
              <a:rPr lang="en" sz="2000">
                <a:solidFill>
                  <a:srgbClr val="A64D79"/>
                </a:solidFill>
              </a:rPr>
              <a:t>$r16 = $r21 - $r32</a:t>
            </a:r>
            <a:r>
              <a:rPr lang="en" sz="2000"/>
              <a:t> </a:t>
            </a:r>
          </a:p>
          <a:p>
            <a:pPr lvl="0" rtl="0">
              <a:spcBef>
                <a:spcPts val="0"/>
              </a:spcBef>
              <a:buNone/>
            </a:pPr>
            <a:r>
              <a:rPr lang="en" sz="2000"/>
              <a:t>}</a:t>
            </a:r>
          </a:p>
          <a:p>
            <a:pPr lvl="0" rtl="0">
              <a:spcBef>
                <a:spcPts val="0"/>
              </a:spcBef>
              <a:buNone/>
            </a:pPr>
            <a:r>
              <a:rPr lang="en" sz="2000"/>
              <a:t>$r18 = $r15 + $r16</a:t>
            </a:r>
          </a:p>
        </p:txBody>
      </p:sp>
      <p:sp>
        <p:nvSpPr>
          <p:cNvPr id="636" name="Shape 636"/>
          <p:cNvSpPr txBox="1">
            <a:spLocks noGrp="1"/>
          </p:cNvSpPr>
          <p:nvPr>
            <p:ph type="body" idx="2"/>
          </p:nvPr>
        </p:nvSpPr>
        <p:spPr>
          <a:xfrm>
            <a:off x="204802" y="4807265"/>
            <a:ext cx="8640000" cy="303000"/>
          </a:xfrm>
          <a:prstGeom prst="rect">
            <a:avLst/>
          </a:prstGeom>
        </p:spPr>
        <p:txBody>
          <a:bodyPr lIns="91425" tIns="91425" rIns="91425" bIns="91425" anchor="t" anchorCtr="0">
            <a:noAutofit/>
          </a:bodyPr>
          <a:lstStyle/>
          <a:p>
            <a:pPr lvl="0" rtl="0">
              <a:spcBef>
                <a:spcPts val="0"/>
              </a:spcBef>
              <a:buNone/>
            </a:pPr>
            <a:r>
              <a:rPr lang="en" sz="1000"/>
              <a:t>Assembly code on the right are disassembled from cuda binary (cubin) using "decuda", </a:t>
            </a:r>
            <a:r>
              <a:rPr lang="en" sz="1000" u="sng">
                <a:solidFill>
                  <a:srgbClr val="0000FF"/>
                </a:solidFill>
                <a:hlinkClick r:id="rId4"/>
              </a:rPr>
              <a:t>link</a:t>
            </a:r>
          </a:p>
        </p:txBody>
      </p:sp>
      <p:sp>
        <p:nvSpPr>
          <p:cNvPr id="2" name="Slide Number Placeholder 1"/>
          <p:cNvSpPr>
            <a:spLocks noGrp="1"/>
          </p:cNvSpPr>
          <p:nvPr>
            <p:ph type="sldNum" sz="quarter" idx="11"/>
          </p:nvPr>
        </p:nvSpPr>
        <p:spPr/>
        <p:txBody>
          <a:bodyPr/>
          <a:lstStyle/>
          <a:p>
            <a:fld id="{93A9AFAB-0B4A-894D-9A96-190B87C7197E}" type="slidenum">
              <a:rPr lang="en-US" smtClean="0"/>
              <a:t>81</a:t>
            </a:fld>
            <a:endParaRPr lang="en-US"/>
          </a:p>
        </p:txBody>
      </p:sp>
    </p:spTree>
  </p:cSld>
  <p:clrMapOvr>
    <a:masterClrMapping/>
  </p:clrMapOvr>
  <p:transition spd="slow">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title"/>
          </p:nvPr>
        </p:nvSpPr>
        <p:spPr>
          <a:xfrm>
            <a:off x="182880" y="137159"/>
            <a:ext cx="8786700" cy="445199"/>
          </a:xfrm>
          <a:prstGeom prst="rect">
            <a:avLst/>
          </a:prstGeom>
        </p:spPr>
        <p:txBody>
          <a:bodyPr lIns="91425" tIns="91425" rIns="91425" bIns="91425" anchor="t" anchorCtr="0">
            <a:noAutofit/>
          </a:bodyPr>
          <a:lstStyle/>
          <a:p>
            <a:pPr lvl="0" rtl="0">
              <a:spcBef>
                <a:spcPts val="0"/>
              </a:spcBef>
              <a:buNone/>
            </a:pPr>
            <a:r>
              <a:rPr lang="en" sz="3200"/>
              <a:t>If No Branch Divergence in a Warp</a:t>
            </a:r>
          </a:p>
        </p:txBody>
      </p:sp>
      <p:sp>
        <p:nvSpPr>
          <p:cNvPr id="642" name="Shape 642"/>
          <p:cNvSpPr txBox="1">
            <a:spLocks noGrp="1"/>
          </p:cNvSpPr>
          <p:nvPr>
            <p:ph type="body" idx="1"/>
          </p:nvPr>
        </p:nvSpPr>
        <p:spPr>
          <a:xfrm>
            <a:off x="-48397" y="637976"/>
            <a:ext cx="9085500" cy="623400"/>
          </a:xfrm>
          <a:prstGeom prst="rect">
            <a:avLst/>
          </a:prstGeom>
        </p:spPr>
        <p:txBody>
          <a:bodyPr lIns="91425" tIns="91425" rIns="91425" bIns="91425" anchor="t" anchorCtr="0">
            <a:noAutofit/>
          </a:bodyPr>
          <a:lstStyle/>
          <a:p>
            <a:pPr marL="381000" lvl="0" indent="-177800" rtl="0">
              <a:spcBef>
                <a:spcPts val="0"/>
              </a:spcBef>
              <a:buClr>
                <a:schemeClr val="dk1"/>
              </a:buClr>
              <a:buSzPct val="100000"/>
              <a:buFont typeface="Arial"/>
              <a:buChar char="●"/>
            </a:pPr>
            <a:r>
              <a:rPr lang="en" sz="2000"/>
              <a:t>If threads within a warp take the same path, the other path will not be executed.</a:t>
            </a:r>
          </a:p>
        </p:txBody>
      </p:sp>
      <p:pic>
        <p:nvPicPr>
          <p:cNvPr id="643" name="Shape 643"/>
          <p:cNvPicPr preferRelativeResize="0"/>
          <p:nvPr/>
        </p:nvPicPr>
        <p:blipFill>
          <a:blip r:embed="rId3">
            <a:alphaModFix/>
          </a:blip>
          <a:stretch>
            <a:fillRect/>
          </a:stretch>
        </p:blipFill>
        <p:spPr>
          <a:xfrm>
            <a:off x="42448" y="1371600"/>
            <a:ext cx="9025351" cy="3733800"/>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82</a:t>
            </a:fld>
            <a:endParaRPr lang="en-US"/>
          </a:p>
        </p:txBody>
      </p:sp>
    </p:spTree>
  </p:cSld>
  <p:clrMapOvr>
    <a:masterClrMapping/>
  </p:clrMapOvr>
  <p:transition spd="slow">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182880" y="137159"/>
            <a:ext cx="9052499" cy="439500"/>
          </a:xfrm>
          <a:prstGeom prst="rect">
            <a:avLst/>
          </a:prstGeom>
        </p:spPr>
        <p:txBody>
          <a:bodyPr lIns="91425" tIns="91425" rIns="91425" bIns="91425" anchor="t" anchorCtr="0">
            <a:noAutofit/>
          </a:bodyPr>
          <a:lstStyle/>
          <a:p>
            <a:pPr lvl="0" rtl="0">
              <a:spcBef>
                <a:spcPts val="0"/>
              </a:spcBef>
              <a:buNone/>
            </a:pPr>
            <a:r>
              <a:rPr lang="en" sz="3200"/>
              <a:t>Branch Divergence within a Warp</a:t>
            </a:r>
          </a:p>
        </p:txBody>
      </p:sp>
      <p:sp>
        <p:nvSpPr>
          <p:cNvPr id="649" name="Shape 649"/>
          <p:cNvSpPr txBox="1">
            <a:spLocks noGrp="1"/>
          </p:cNvSpPr>
          <p:nvPr>
            <p:ph type="body" idx="1"/>
          </p:nvPr>
        </p:nvSpPr>
        <p:spPr>
          <a:xfrm>
            <a:off x="-48397" y="637976"/>
            <a:ext cx="9085500" cy="1022700"/>
          </a:xfrm>
          <a:prstGeom prst="rect">
            <a:avLst/>
          </a:prstGeom>
        </p:spPr>
        <p:txBody>
          <a:bodyPr lIns="91425" tIns="91425" rIns="91425" bIns="91425" anchor="t" anchorCtr="0">
            <a:noAutofit/>
          </a:bodyPr>
          <a:lstStyle/>
          <a:p>
            <a:pPr marL="381000" lvl="0" indent="-177800" rtl="0">
              <a:spcBef>
                <a:spcPts val="0"/>
              </a:spcBef>
              <a:buClr>
                <a:schemeClr val="dk1"/>
              </a:buClr>
              <a:buSzPct val="100000"/>
              <a:buFont typeface="Arial"/>
              <a:buChar char="●"/>
            </a:pPr>
            <a:r>
              <a:rPr lang="en" sz="2000"/>
              <a:t>If threads within a warp diverge, both paths have to be executed.</a:t>
            </a:r>
          </a:p>
          <a:p>
            <a:pPr marL="381000" lvl="0" indent="-177800" rtl="0">
              <a:spcBef>
                <a:spcPts val="0"/>
              </a:spcBef>
              <a:buClr>
                <a:schemeClr val="dk1"/>
              </a:buClr>
              <a:buSzPct val="100000"/>
              <a:buFont typeface="Arial"/>
              <a:buChar char="●"/>
            </a:pPr>
            <a:r>
              <a:rPr lang="en" sz="2000"/>
              <a:t>Masks are set to filter out threads not executing on current path. </a:t>
            </a:r>
          </a:p>
        </p:txBody>
      </p:sp>
      <p:pic>
        <p:nvPicPr>
          <p:cNvPr id="650" name="Shape 650"/>
          <p:cNvPicPr preferRelativeResize="0"/>
          <p:nvPr/>
        </p:nvPicPr>
        <p:blipFill>
          <a:blip r:embed="rId3">
            <a:alphaModFix/>
          </a:blip>
          <a:stretch>
            <a:fillRect/>
          </a:stretch>
        </p:blipFill>
        <p:spPr>
          <a:xfrm>
            <a:off x="31436" y="1371600"/>
            <a:ext cx="9036364" cy="3733800"/>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83</a:t>
            </a:fld>
            <a:endParaRPr lang="en-US"/>
          </a:p>
        </p:txBody>
      </p:sp>
    </p:spTree>
  </p:cSld>
  <p:clrMapOvr>
    <a:masterClrMapping/>
  </p:clrMapOvr>
  <p:transition spd="slow">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Dynamic Warp Formation</a:t>
            </a:r>
          </a:p>
        </p:txBody>
      </p:sp>
      <p:sp>
        <p:nvSpPr>
          <p:cNvPr id="656" name="Shape 656"/>
          <p:cNvSpPr txBox="1">
            <a:spLocks noGrp="1"/>
          </p:cNvSpPr>
          <p:nvPr>
            <p:ph type="body" idx="1"/>
          </p:nvPr>
        </p:nvSpPr>
        <p:spPr>
          <a:xfrm>
            <a:off x="465000" y="762000"/>
            <a:ext cx="8374199" cy="484500"/>
          </a:xfrm>
          <a:prstGeom prst="rect">
            <a:avLst/>
          </a:prstGeom>
        </p:spPr>
        <p:txBody>
          <a:bodyPr lIns="91425" tIns="91425" rIns="91425" bIns="91425" anchor="t" anchorCtr="0">
            <a:noAutofit/>
          </a:bodyPr>
          <a:lstStyle/>
          <a:p>
            <a:pPr>
              <a:spcBef>
                <a:spcPts val="0"/>
              </a:spcBef>
              <a:buNone/>
            </a:pPr>
            <a:r>
              <a:rPr lang="en" sz="1800"/>
              <a:t>Example: merge two divergent warps into a new warp if possible.</a:t>
            </a:r>
          </a:p>
        </p:txBody>
      </p:sp>
      <p:pic>
        <p:nvPicPr>
          <p:cNvPr id="657" name="Shape 657"/>
          <p:cNvPicPr preferRelativeResize="0"/>
          <p:nvPr/>
        </p:nvPicPr>
        <p:blipFill>
          <a:blip r:embed="rId3">
            <a:alphaModFix/>
          </a:blip>
          <a:stretch>
            <a:fillRect/>
          </a:stretch>
        </p:blipFill>
        <p:spPr>
          <a:xfrm>
            <a:off x="152400" y="1295400"/>
            <a:ext cx="3810000" cy="3572904"/>
          </a:xfrm>
          <a:prstGeom prst="rect">
            <a:avLst/>
          </a:prstGeom>
          <a:noFill/>
          <a:ln>
            <a:noFill/>
          </a:ln>
        </p:spPr>
      </p:pic>
      <p:pic>
        <p:nvPicPr>
          <p:cNvPr id="658" name="Shape 658"/>
          <p:cNvPicPr preferRelativeResize="0"/>
          <p:nvPr/>
        </p:nvPicPr>
        <p:blipFill>
          <a:blip r:embed="rId4">
            <a:alphaModFix/>
          </a:blip>
          <a:stretch>
            <a:fillRect/>
          </a:stretch>
        </p:blipFill>
        <p:spPr>
          <a:xfrm>
            <a:off x="4648199" y="1295400"/>
            <a:ext cx="3886200" cy="3048000"/>
          </a:xfrm>
          <a:prstGeom prst="rect">
            <a:avLst/>
          </a:prstGeom>
          <a:noFill/>
          <a:ln>
            <a:noFill/>
          </a:ln>
        </p:spPr>
      </p:pic>
      <p:sp>
        <p:nvSpPr>
          <p:cNvPr id="659" name="Shape 659"/>
          <p:cNvSpPr/>
          <p:nvPr/>
        </p:nvSpPr>
        <p:spPr>
          <a:xfrm>
            <a:off x="2895600" y="2645100"/>
            <a:ext cx="304799" cy="1088699"/>
          </a:xfrm>
          <a:prstGeom prst="roundRect">
            <a:avLst>
              <a:gd name="adj" fmla="val 16667"/>
            </a:avLst>
          </a:prstGeom>
          <a:noFill/>
          <a:ln w="19050" cap="flat">
            <a:solidFill>
              <a:srgbClr val="0000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60" name="Shape 660"/>
          <p:cNvSpPr/>
          <p:nvPr/>
        </p:nvSpPr>
        <p:spPr>
          <a:xfrm>
            <a:off x="7391400" y="2743200"/>
            <a:ext cx="288599" cy="609599"/>
          </a:xfrm>
          <a:prstGeom prst="roundRect">
            <a:avLst>
              <a:gd name="adj" fmla="val 16667"/>
            </a:avLst>
          </a:prstGeom>
          <a:noFill/>
          <a:ln w="19050" cap="flat">
            <a:solidFill>
              <a:srgbClr val="0000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661" name="Shape 661"/>
          <p:cNvCxnSpPr>
            <a:stCxn id="659" idx="3"/>
            <a:endCxn id="660" idx="1"/>
          </p:cNvCxnSpPr>
          <p:nvPr/>
        </p:nvCxnSpPr>
        <p:spPr>
          <a:xfrm rot="10800000" flipH="1">
            <a:off x="3200399" y="3048149"/>
            <a:ext cx="4191000" cy="141300"/>
          </a:xfrm>
          <a:prstGeom prst="straightConnector1">
            <a:avLst/>
          </a:prstGeom>
          <a:noFill/>
          <a:ln w="19050" cap="flat">
            <a:solidFill>
              <a:srgbClr val="0000FF"/>
            </a:solidFill>
            <a:prstDash val="solid"/>
            <a:round/>
            <a:headEnd type="none" w="lg" len="lg"/>
            <a:tailEnd type="triangle" w="lg" len="lg"/>
          </a:ln>
        </p:spPr>
      </p:cxnSp>
      <p:sp>
        <p:nvSpPr>
          <p:cNvPr id="662" name="Shape 662"/>
          <p:cNvSpPr txBox="1"/>
          <p:nvPr/>
        </p:nvSpPr>
        <p:spPr>
          <a:xfrm>
            <a:off x="2647500" y="1981800"/>
            <a:ext cx="4667699" cy="456599"/>
          </a:xfrm>
          <a:prstGeom prst="rect">
            <a:avLst/>
          </a:prstGeom>
          <a:solidFill>
            <a:srgbClr val="FFFFFF"/>
          </a:solidFill>
          <a:ln w="9525" cap="flat">
            <a:solidFill>
              <a:srgbClr val="0000FF"/>
            </a:solidFill>
            <a:prstDash val="solid"/>
            <a:round/>
            <a:headEnd type="none" w="med" len="med"/>
            <a:tailEnd type="none" w="med" len="med"/>
          </a:ln>
        </p:spPr>
        <p:txBody>
          <a:bodyPr lIns="91425" tIns="91425" rIns="91425" bIns="91425" anchor="t" anchorCtr="0">
            <a:noAutofit/>
          </a:bodyPr>
          <a:lstStyle/>
          <a:p>
            <a:pPr>
              <a:spcBef>
                <a:spcPts val="0"/>
              </a:spcBef>
              <a:buNone/>
            </a:pPr>
            <a:r>
              <a:rPr lang="en" sz="2400">
                <a:solidFill>
                  <a:srgbClr val="0000FF"/>
                </a:solidFill>
              </a:rPr>
              <a:t>Create warp 3 from warp 0 and 1</a:t>
            </a:r>
          </a:p>
        </p:txBody>
      </p:sp>
      <p:sp>
        <p:nvSpPr>
          <p:cNvPr id="663" name="Shape 663"/>
          <p:cNvSpPr/>
          <p:nvPr/>
        </p:nvSpPr>
        <p:spPr>
          <a:xfrm>
            <a:off x="2881500" y="3733800"/>
            <a:ext cx="318899" cy="685799"/>
          </a:xfrm>
          <a:prstGeom prst="roundRect">
            <a:avLst>
              <a:gd name="adj" fmla="val 16667"/>
            </a:avLst>
          </a:prstGeom>
          <a:noFill/>
          <a:ln w="19050" cap="flat">
            <a:solidFill>
              <a:srgbClr val="0000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64" name="Shape 664"/>
          <p:cNvSpPr/>
          <p:nvPr/>
        </p:nvSpPr>
        <p:spPr>
          <a:xfrm>
            <a:off x="7391400" y="3352800"/>
            <a:ext cx="280799" cy="381000"/>
          </a:xfrm>
          <a:prstGeom prst="roundRect">
            <a:avLst>
              <a:gd name="adj" fmla="val 16667"/>
            </a:avLst>
          </a:prstGeom>
          <a:noFill/>
          <a:ln w="19050" cap="flat">
            <a:solidFill>
              <a:srgbClr val="0000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665" name="Shape 665"/>
          <p:cNvCxnSpPr>
            <a:stCxn id="663" idx="3"/>
            <a:endCxn id="664" idx="1"/>
          </p:cNvCxnSpPr>
          <p:nvPr/>
        </p:nvCxnSpPr>
        <p:spPr>
          <a:xfrm rot="10800000" flipH="1">
            <a:off x="3200399" y="3543299"/>
            <a:ext cx="4191000" cy="533400"/>
          </a:xfrm>
          <a:prstGeom prst="straightConnector1">
            <a:avLst/>
          </a:prstGeom>
          <a:noFill/>
          <a:ln w="19050" cap="flat">
            <a:solidFill>
              <a:srgbClr val="0000FF"/>
            </a:solidFill>
            <a:prstDash val="solid"/>
            <a:round/>
            <a:headEnd type="none" w="lg" len="lg"/>
            <a:tailEnd type="triangle" w="lg" len="lg"/>
          </a:ln>
        </p:spPr>
      </p:cxnSp>
      <p:sp>
        <p:nvSpPr>
          <p:cNvPr id="666" name="Shape 666"/>
          <p:cNvSpPr txBox="1"/>
          <p:nvPr/>
        </p:nvSpPr>
        <p:spPr>
          <a:xfrm>
            <a:off x="4095300" y="4343400"/>
            <a:ext cx="4667699" cy="456599"/>
          </a:xfrm>
          <a:prstGeom prst="rect">
            <a:avLst/>
          </a:prstGeom>
          <a:solidFill>
            <a:srgbClr val="FFFFFF"/>
          </a:solidFill>
          <a:ln w="9525" cap="flat">
            <a:solidFill>
              <a:srgbClr val="0000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400">
                <a:solidFill>
                  <a:srgbClr val="0000FF"/>
                </a:solidFill>
              </a:rPr>
              <a:t>Create warp 4 from warp 0 and 1</a:t>
            </a:r>
          </a:p>
        </p:txBody>
      </p:sp>
      <p:sp>
        <p:nvSpPr>
          <p:cNvPr id="667" name="Shape 667"/>
          <p:cNvSpPr txBox="1"/>
          <p:nvPr/>
        </p:nvSpPr>
        <p:spPr>
          <a:xfrm>
            <a:off x="74513" y="4778964"/>
            <a:ext cx="9038100" cy="324599"/>
          </a:xfrm>
          <a:prstGeom prst="rect">
            <a:avLst/>
          </a:prstGeom>
          <a:noFill/>
          <a:ln>
            <a:noFill/>
          </a:ln>
        </p:spPr>
        <p:txBody>
          <a:bodyPr lIns="91425" tIns="91425" rIns="91425" bIns="91425" anchor="ctr" anchorCtr="0">
            <a:noAutofit/>
          </a:bodyPr>
          <a:lstStyle/>
          <a:p>
            <a:pPr lvl="0" rtl="0">
              <a:spcBef>
                <a:spcPts val="600"/>
              </a:spcBef>
              <a:buNone/>
            </a:pPr>
            <a:r>
              <a:rPr lang="en" sz="1200"/>
              <a:t>ref: Dynamic warp formation: Efficient MIMD control flow on SIMD graphics hardware. </a:t>
            </a:r>
            <a:r>
              <a:rPr lang="en" sz="1200" u="sng">
                <a:solidFill>
                  <a:schemeClr val="hlink"/>
                </a:solidFill>
                <a:hlinkClick r:id="rId5"/>
              </a:rPr>
              <a:t>http://dx.doi.org/10.1145/1543753.1543756</a:t>
            </a:r>
          </a:p>
        </p:txBody>
      </p:sp>
      <p:sp>
        <p:nvSpPr>
          <p:cNvPr id="2" name="Slide Number Placeholder 1"/>
          <p:cNvSpPr>
            <a:spLocks noGrp="1"/>
          </p:cNvSpPr>
          <p:nvPr>
            <p:ph type="sldNum" sz="quarter" idx="11"/>
          </p:nvPr>
        </p:nvSpPr>
        <p:spPr/>
        <p:txBody>
          <a:bodyPr/>
          <a:lstStyle/>
          <a:p>
            <a:fld id="{93A9AFAB-0B4A-894D-9A96-190B87C7197E}" type="slidenum">
              <a:rPr lang="en-US" smtClean="0"/>
              <a:t>84</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9"/>
                                        </p:tgtEl>
                                        <p:attrNameLst>
                                          <p:attrName>style.visibility</p:attrName>
                                        </p:attrNameLst>
                                      </p:cBhvr>
                                      <p:to>
                                        <p:strVal val="visible"/>
                                      </p:to>
                                    </p:set>
                                    <p:animEffect transition="in" filter="fade">
                                      <p:cBhvr>
                                        <p:cTn id="7" dur="1000"/>
                                        <p:tgtEl>
                                          <p:spTgt spid="659"/>
                                        </p:tgtEl>
                                      </p:cBhvr>
                                    </p:animEffect>
                                  </p:childTnLst>
                                </p:cTn>
                              </p:par>
                              <p:par>
                                <p:cTn id="8" presetID="10" presetClass="entr" presetSubtype="0" fill="hold" nodeType="withEffect">
                                  <p:stCondLst>
                                    <p:cond delay="0"/>
                                  </p:stCondLst>
                                  <p:childTnLst>
                                    <p:set>
                                      <p:cBhvr>
                                        <p:cTn id="9" dur="1" fill="hold">
                                          <p:stCondLst>
                                            <p:cond delay="0"/>
                                          </p:stCondLst>
                                        </p:cTn>
                                        <p:tgtEl>
                                          <p:spTgt spid="660"/>
                                        </p:tgtEl>
                                        <p:attrNameLst>
                                          <p:attrName>style.visibility</p:attrName>
                                        </p:attrNameLst>
                                      </p:cBhvr>
                                      <p:to>
                                        <p:strVal val="visible"/>
                                      </p:to>
                                    </p:set>
                                    <p:animEffect transition="in" filter="fade">
                                      <p:cBhvr>
                                        <p:cTn id="10" dur="1000"/>
                                        <p:tgtEl>
                                          <p:spTgt spid="660"/>
                                        </p:tgtEl>
                                      </p:cBhvr>
                                    </p:animEffect>
                                  </p:childTnLst>
                                </p:cTn>
                              </p:par>
                              <p:par>
                                <p:cTn id="11" presetID="10" presetClass="entr" presetSubtype="0" fill="hold" nodeType="withEffect">
                                  <p:stCondLst>
                                    <p:cond delay="0"/>
                                  </p:stCondLst>
                                  <p:childTnLst>
                                    <p:set>
                                      <p:cBhvr>
                                        <p:cTn id="12" dur="1" fill="hold">
                                          <p:stCondLst>
                                            <p:cond delay="0"/>
                                          </p:stCondLst>
                                        </p:cTn>
                                        <p:tgtEl>
                                          <p:spTgt spid="661"/>
                                        </p:tgtEl>
                                        <p:attrNameLst>
                                          <p:attrName>style.visibility</p:attrName>
                                        </p:attrNameLst>
                                      </p:cBhvr>
                                      <p:to>
                                        <p:strVal val="visible"/>
                                      </p:to>
                                    </p:set>
                                    <p:animEffect transition="in" filter="fade">
                                      <p:cBhvr>
                                        <p:cTn id="13" dur="1000"/>
                                        <p:tgtEl>
                                          <p:spTgt spid="661"/>
                                        </p:tgtEl>
                                      </p:cBhvr>
                                    </p:animEffect>
                                  </p:childTnLst>
                                </p:cTn>
                              </p:par>
                              <p:par>
                                <p:cTn id="14" presetID="10" presetClass="entr" presetSubtype="0" fill="hold" nodeType="withEffect">
                                  <p:stCondLst>
                                    <p:cond delay="0"/>
                                  </p:stCondLst>
                                  <p:childTnLst>
                                    <p:set>
                                      <p:cBhvr>
                                        <p:cTn id="15" dur="1" fill="hold">
                                          <p:stCondLst>
                                            <p:cond delay="0"/>
                                          </p:stCondLst>
                                        </p:cTn>
                                        <p:tgtEl>
                                          <p:spTgt spid="662"/>
                                        </p:tgtEl>
                                        <p:attrNameLst>
                                          <p:attrName>style.visibility</p:attrName>
                                        </p:attrNameLst>
                                      </p:cBhvr>
                                      <p:to>
                                        <p:strVal val="visible"/>
                                      </p:to>
                                    </p:set>
                                    <p:animEffect transition="in" filter="fade">
                                      <p:cBhvr>
                                        <p:cTn id="16" dur="1000"/>
                                        <p:tgtEl>
                                          <p:spTgt spid="662"/>
                                        </p:tgtEl>
                                      </p:cBhvr>
                                    </p:animEffect>
                                  </p:childTnLst>
                                </p:cTn>
                              </p:par>
                              <p:par>
                                <p:cTn id="17" presetID="10" presetClass="entr" presetSubtype="0" fill="hold" nodeType="withEffect">
                                  <p:stCondLst>
                                    <p:cond delay="0"/>
                                  </p:stCondLst>
                                  <p:childTnLst>
                                    <p:set>
                                      <p:cBhvr>
                                        <p:cTn id="18" dur="1" fill="hold">
                                          <p:stCondLst>
                                            <p:cond delay="0"/>
                                          </p:stCondLst>
                                        </p:cTn>
                                        <p:tgtEl>
                                          <p:spTgt spid="663"/>
                                        </p:tgtEl>
                                        <p:attrNameLst>
                                          <p:attrName>style.visibility</p:attrName>
                                        </p:attrNameLst>
                                      </p:cBhvr>
                                      <p:to>
                                        <p:strVal val="visible"/>
                                      </p:to>
                                    </p:set>
                                    <p:animEffect transition="in" filter="fade">
                                      <p:cBhvr>
                                        <p:cTn id="19" dur="1000"/>
                                        <p:tgtEl>
                                          <p:spTgt spid="663"/>
                                        </p:tgtEl>
                                      </p:cBhvr>
                                    </p:animEffect>
                                  </p:childTnLst>
                                </p:cTn>
                              </p:par>
                              <p:par>
                                <p:cTn id="20" presetID="10" presetClass="entr" presetSubtype="0" fill="hold" nodeType="withEffect">
                                  <p:stCondLst>
                                    <p:cond delay="0"/>
                                  </p:stCondLst>
                                  <p:childTnLst>
                                    <p:set>
                                      <p:cBhvr>
                                        <p:cTn id="21" dur="1" fill="hold">
                                          <p:stCondLst>
                                            <p:cond delay="0"/>
                                          </p:stCondLst>
                                        </p:cTn>
                                        <p:tgtEl>
                                          <p:spTgt spid="664"/>
                                        </p:tgtEl>
                                        <p:attrNameLst>
                                          <p:attrName>style.visibility</p:attrName>
                                        </p:attrNameLst>
                                      </p:cBhvr>
                                      <p:to>
                                        <p:strVal val="visible"/>
                                      </p:to>
                                    </p:set>
                                    <p:animEffect transition="in" filter="fade">
                                      <p:cBhvr>
                                        <p:cTn id="22" dur="1000"/>
                                        <p:tgtEl>
                                          <p:spTgt spid="664"/>
                                        </p:tgtEl>
                                      </p:cBhvr>
                                    </p:animEffect>
                                  </p:childTnLst>
                                </p:cTn>
                              </p:par>
                              <p:par>
                                <p:cTn id="23" presetID="10" presetClass="entr" presetSubtype="0" fill="hold" nodeType="withEffect">
                                  <p:stCondLst>
                                    <p:cond delay="0"/>
                                  </p:stCondLst>
                                  <p:childTnLst>
                                    <p:set>
                                      <p:cBhvr>
                                        <p:cTn id="24" dur="1" fill="hold">
                                          <p:stCondLst>
                                            <p:cond delay="0"/>
                                          </p:stCondLst>
                                        </p:cTn>
                                        <p:tgtEl>
                                          <p:spTgt spid="665"/>
                                        </p:tgtEl>
                                        <p:attrNameLst>
                                          <p:attrName>style.visibility</p:attrName>
                                        </p:attrNameLst>
                                      </p:cBhvr>
                                      <p:to>
                                        <p:strVal val="visible"/>
                                      </p:to>
                                    </p:set>
                                    <p:animEffect transition="in" filter="fade">
                                      <p:cBhvr>
                                        <p:cTn id="25" dur="1000"/>
                                        <p:tgtEl>
                                          <p:spTgt spid="665"/>
                                        </p:tgtEl>
                                      </p:cBhvr>
                                    </p:animEffect>
                                  </p:childTnLst>
                                </p:cTn>
                              </p:par>
                              <p:par>
                                <p:cTn id="26" presetID="10" presetClass="entr" presetSubtype="0" fill="hold" nodeType="withEffect">
                                  <p:stCondLst>
                                    <p:cond delay="0"/>
                                  </p:stCondLst>
                                  <p:childTnLst>
                                    <p:set>
                                      <p:cBhvr>
                                        <p:cTn id="27" dur="1" fill="hold">
                                          <p:stCondLst>
                                            <p:cond delay="0"/>
                                          </p:stCondLst>
                                        </p:cTn>
                                        <p:tgtEl>
                                          <p:spTgt spid="666"/>
                                        </p:tgtEl>
                                        <p:attrNameLst>
                                          <p:attrName>style.visibility</p:attrName>
                                        </p:attrNameLst>
                                      </p:cBhvr>
                                      <p:to>
                                        <p:strVal val="visible"/>
                                      </p:to>
                                    </p:set>
                                    <p:animEffect transition="in" filter="fade">
                                      <p:cBhvr>
                                        <p:cTn id="28" dur="1000"/>
                                        <p:tgtEl>
                                          <p:spTgt spid="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SIMT Architecture</a:t>
            </a:r>
            <a:endParaRPr lang="en-US" dirty="0"/>
          </a:p>
        </p:txBody>
      </p:sp>
      <p:sp>
        <p:nvSpPr>
          <p:cNvPr id="3" name="Text Placeholder 2"/>
          <p:cNvSpPr>
            <a:spLocks noGrp="1"/>
          </p:cNvSpPr>
          <p:nvPr>
            <p:ph type="body" idx="1"/>
          </p:nvPr>
        </p:nvSpPr>
        <p:spPr>
          <a:xfrm>
            <a:off x="457200" y="1200151"/>
            <a:ext cx="8229600" cy="1486636"/>
          </a:xfrm>
        </p:spPr>
        <p:txBody>
          <a:bodyPr/>
          <a:lstStyle/>
          <a:p>
            <a:pPr marL="381000" lvl="0" indent="-220133">
              <a:buClr>
                <a:srgbClr val="000000"/>
              </a:buClr>
              <a:buSzPct val="98765"/>
            </a:pPr>
            <a:r>
              <a:rPr lang="en-US" sz="2000" dirty="0" smtClean="0">
                <a:solidFill>
                  <a:srgbClr val="000000"/>
                </a:solidFill>
              </a:rPr>
              <a:t>If </a:t>
            </a:r>
            <a:r>
              <a:rPr lang="en-US" sz="2000" dirty="0">
                <a:solidFill>
                  <a:srgbClr val="000000"/>
                </a:solidFill>
              </a:rPr>
              <a:t>no divergent branch, SIMT acts like interleaved threading SIMD. A vector of 32 data lanes has single program state.</a:t>
            </a:r>
          </a:p>
          <a:p>
            <a:pPr marL="381000" lvl="0" indent="-220133">
              <a:buClr>
                <a:srgbClr val="000000"/>
              </a:buClr>
              <a:buSzPct val="98765"/>
            </a:pPr>
            <a:r>
              <a:rPr lang="en-US" sz="2000" dirty="0">
                <a:solidFill>
                  <a:srgbClr val="000000"/>
                </a:solidFill>
              </a:rPr>
              <a:t>At divergent branch, data lanes are assigned program states in a branch stack. SIMD becomes SIMT</a:t>
            </a:r>
            <a:r>
              <a:rPr lang="en-US" sz="2000" dirty="0" smtClean="0">
                <a:solidFill>
                  <a:srgbClr val="000000"/>
                </a:solidFill>
              </a:rPr>
              <a:t>.</a:t>
            </a:r>
            <a:endParaRPr lang="en-US" sz="2000" dirty="0">
              <a:solidFill>
                <a:srgbClr val="000000"/>
              </a:solidFill>
            </a:endParaRPr>
          </a:p>
        </p:txBody>
      </p:sp>
      <p:sp>
        <p:nvSpPr>
          <p:cNvPr id="4" name="Slide Number Placeholder 3"/>
          <p:cNvSpPr>
            <a:spLocks noGrp="1"/>
          </p:cNvSpPr>
          <p:nvPr>
            <p:ph type="sldNum" sz="quarter" idx="11"/>
          </p:nvPr>
        </p:nvSpPr>
        <p:spPr/>
        <p:txBody>
          <a:bodyPr/>
          <a:lstStyle/>
          <a:p>
            <a:fld id="{93A9AFAB-0B4A-894D-9A96-190B87C7197E}" type="slidenum">
              <a:rPr lang="en-US" smtClean="0"/>
              <a:t>85</a:t>
            </a:fld>
            <a:endParaRPr lang="en-US"/>
          </a:p>
        </p:txBody>
      </p:sp>
      <p:sp>
        <p:nvSpPr>
          <p:cNvPr id="6" name="Shape 363"/>
          <p:cNvSpPr txBox="1"/>
          <p:nvPr/>
        </p:nvSpPr>
        <p:spPr>
          <a:xfrm>
            <a:off x="1415312" y="2972216"/>
            <a:ext cx="6204688" cy="397098"/>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2000" dirty="0">
                <a:solidFill>
                  <a:srgbClr val="000000"/>
                </a:solidFill>
                <a:latin typeface="Arial"/>
                <a:ea typeface="Arial"/>
                <a:cs typeface="Arial"/>
                <a:sym typeface="Arial"/>
              </a:rPr>
              <a:t>Classification of SIMT by </a:t>
            </a:r>
            <a:r>
              <a:rPr lang="en-US" sz="2000" dirty="0" smtClean="0">
                <a:solidFill>
                  <a:srgbClr val="000000"/>
                </a:solidFill>
                <a:latin typeface="Arial"/>
                <a:ea typeface="Arial"/>
                <a:cs typeface="Arial"/>
                <a:sym typeface="Arial"/>
              </a:rPr>
              <a:t>Hennessy </a:t>
            </a:r>
            <a:r>
              <a:rPr lang="en-US" sz="2000" dirty="0">
                <a:solidFill>
                  <a:srgbClr val="000000"/>
                </a:solidFill>
                <a:latin typeface="Arial"/>
                <a:ea typeface="Arial"/>
                <a:cs typeface="Arial"/>
                <a:sym typeface="Arial"/>
              </a:rPr>
              <a:t>and Patterson</a:t>
            </a:r>
          </a:p>
        </p:txBody>
      </p:sp>
      <p:graphicFrame>
        <p:nvGraphicFramePr>
          <p:cNvPr id="7" name="Table 6"/>
          <p:cNvGraphicFramePr>
            <a:graphicFrameLocks noGrp="1"/>
          </p:cNvGraphicFramePr>
          <p:nvPr>
            <p:extLst>
              <p:ext uri="{D42A27DB-BD31-4B8C-83A1-F6EECF244321}">
                <p14:modId xmlns:p14="http://schemas.microsoft.com/office/powerpoint/2010/main" val="1348742145"/>
              </p:ext>
            </p:extLst>
          </p:nvPr>
        </p:nvGraphicFramePr>
        <p:xfrm>
          <a:off x="1788633" y="3369314"/>
          <a:ext cx="5005572" cy="1112520"/>
        </p:xfrm>
        <a:graphic>
          <a:graphicData uri="http://schemas.openxmlformats.org/drawingml/2006/table">
            <a:tbl>
              <a:tblPr firstRow="1" bandRow="1">
                <a:tableStyleId>{73465F4C-7D6A-4B7F-9B6B-722185C1B283}</a:tableStyleId>
              </a:tblPr>
              <a:tblGrid>
                <a:gridCol w="1668524"/>
                <a:gridCol w="1668524"/>
                <a:gridCol w="1668524"/>
              </a:tblGrid>
              <a:tr h="370840">
                <a:tc>
                  <a:txBody>
                    <a:bodyPr/>
                    <a:lstStyle/>
                    <a:p>
                      <a:pPr algn="ctr"/>
                      <a:endParaRPr lang="en-US" sz="1800" dirty="0"/>
                    </a:p>
                  </a:txBody>
                  <a:tcPr>
                    <a:lnTlToBr w="12700" cap="flat" cmpd="sng" algn="ctr">
                      <a:solidFill>
                        <a:schemeClr val="tx1"/>
                      </a:solidFill>
                      <a:prstDash val="solid"/>
                      <a:round/>
                      <a:headEnd type="none" w="med" len="med"/>
                      <a:tailEnd type="none" w="med" len="med"/>
                    </a:lnTlToBr>
                  </a:tcPr>
                </a:tc>
                <a:tc>
                  <a:txBody>
                    <a:bodyPr/>
                    <a:lstStyle/>
                    <a:p>
                      <a:pPr algn="ctr"/>
                      <a:r>
                        <a:rPr lang="en-US" sz="1800" dirty="0" smtClean="0"/>
                        <a:t>Static</a:t>
                      </a:r>
                      <a:endParaRPr lang="en-US" sz="1800" dirty="0"/>
                    </a:p>
                  </a:txBody>
                  <a:tcPr>
                    <a:solidFill>
                      <a:schemeClr val="tx2"/>
                    </a:solidFill>
                  </a:tcPr>
                </a:tc>
                <a:tc>
                  <a:txBody>
                    <a:bodyPr/>
                    <a:lstStyle/>
                    <a:p>
                      <a:pPr algn="ctr"/>
                      <a:r>
                        <a:rPr lang="en-US" sz="1800" dirty="0" smtClean="0"/>
                        <a:t>Dynamic</a:t>
                      </a:r>
                      <a:endParaRPr lang="en-US" sz="1800" dirty="0"/>
                    </a:p>
                  </a:txBody>
                  <a:tcPr>
                    <a:solidFill>
                      <a:schemeClr val="tx2"/>
                    </a:solidFill>
                  </a:tcPr>
                </a:tc>
              </a:tr>
              <a:tr h="370840">
                <a:tc>
                  <a:txBody>
                    <a:bodyPr/>
                    <a:lstStyle/>
                    <a:p>
                      <a:pPr algn="ctr"/>
                      <a:r>
                        <a:rPr lang="en-US" sz="1800" dirty="0" smtClean="0"/>
                        <a:t>ILP</a:t>
                      </a:r>
                      <a:endParaRPr lang="en-US" sz="1800" dirty="0"/>
                    </a:p>
                  </a:txBody>
                  <a:tcPr>
                    <a:solidFill>
                      <a:schemeClr val="tx2"/>
                    </a:solidFill>
                  </a:tcPr>
                </a:tc>
                <a:tc>
                  <a:txBody>
                    <a:bodyPr/>
                    <a:lstStyle/>
                    <a:p>
                      <a:pPr algn="ctr"/>
                      <a:r>
                        <a:rPr lang="en-US" sz="1800" dirty="0" smtClean="0"/>
                        <a:t>VLIW</a:t>
                      </a:r>
                      <a:endParaRPr lang="en-US" sz="1800" dirty="0"/>
                    </a:p>
                  </a:txBody>
                  <a:tcPr/>
                </a:tc>
                <a:tc>
                  <a:txBody>
                    <a:bodyPr/>
                    <a:lstStyle/>
                    <a:p>
                      <a:pPr algn="ctr"/>
                      <a:r>
                        <a:rPr lang="en-US" sz="1800" dirty="0" smtClean="0"/>
                        <a:t>Superscalar</a:t>
                      </a:r>
                      <a:endParaRPr lang="en-US" sz="1800" dirty="0"/>
                    </a:p>
                  </a:txBody>
                  <a:tcPr/>
                </a:tc>
              </a:tr>
              <a:tr h="370840">
                <a:tc>
                  <a:txBody>
                    <a:bodyPr/>
                    <a:lstStyle/>
                    <a:p>
                      <a:pPr algn="ctr"/>
                      <a:r>
                        <a:rPr lang="en-US" sz="1800" dirty="0" smtClean="0"/>
                        <a:t>DLP</a:t>
                      </a:r>
                      <a:endParaRPr lang="en-US" sz="1800" dirty="0"/>
                    </a:p>
                  </a:txBody>
                  <a:tcPr>
                    <a:solidFill>
                      <a:schemeClr val="tx2"/>
                    </a:solidFill>
                  </a:tcPr>
                </a:tc>
                <a:tc>
                  <a:txBody>
                    <a:bodyPr/>
                    <a:lstStyle/>
                    <a:p>
                      <a:pPr algn="ctr"/>
                      <a:r>
                        <a:rPr lang="en-US" sz="1800" dirty="0" smtClean="0"/>
                        <a:t>SIMD</a:t>
                      </a:r>
                      <a:endParaRPr lang="en-US" sz="1800" dirty="0"/>
                    </a:p>
                  </a:txBody>
                  <a:tcPr/>
                </a:tc>
                <a:tc>
                  <a:txBody>
                    <a:bodyPr/>
                    <a:lstStyle/>
                    <a:p>
                      <a:pPr algn="ctr"/>
                      <a:r>
                        <a:rPr lang="en-US" sz="1800" dirty="0" smtClean="0"/>
                        <a:t>SIMT</a:t>
                      </a:r>
                      <a:endParaRPr lang="en-US" sz="1800" dirty="0"/>
                    </a:p>
                  </a:txBody>
                  <a:tcPr/>
                </a:tc>
              </a:tr>
            </a:tbl>
          </a:graphicData>
        </a:graphic>
      </p:graphicFrame>
    </p:spTree>
    <p:extLst>
      <p:ext uri="{BB962C8B-B14F-4D97-AF65-F5344CB8AC3E}">
        <p14:creationId xmlns:p14="http://schemas.microsoft.com/office/powerpoint/2010/main" val="16049045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3" y="1244898"/>
            <a:ext cx="8305800" cy="3860800"/>
          </a:xfrm>
          <a:prstGeom prst="rect">
            <a:avLst/>
          </a:prstGeom>
        </p:spPr>
      </p:pic>
      <p:sp>
        <p:nvSpPr>
          <p:cNvPr id="2" name="Title 1"/>
          <p:cNvSpPr>
            <a:spLocks noGrp="1"/>
          </p:cNvSpPr>
          <p:nvPr>
            <p:ph type="title"/>
          </p:nvPr>
        </p:nvSpPr>
        <p:spPr/>
        <p:txBody>
          <a:bodyPr/>
          <a:lstStyle/>
          <a:p>
            <a:r>
              <a:rPr lang="en-US" dirty="0" smtClean="0"/>
              <a:t>Elaborated Microarchitecture</a:t>
            </a:r>
            <a:endParaRPr lang="en-US" dirty="0"/>
          </a:p>
        </p:txBody>
      </p:sp>
      <p:sp>
        <p:nvSpPr>
          <p:cNvPr id="3" name="Text Placeholder 2"/>
          <p:cNvSpPr>
            <a:spLocks noGrp="1"/>
          </p:cNvSpPr>
          <p:nvPr>
            <p:ph type="body" idx="1"/>
          </p:nvPr>
        </p:nvSpPr>
        <p:spPr>
          <a:xfrm>
            <a:off x="110754" y="888040"/>
            <a:ext cx="8576046" cy="46229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smtClean="0"/>
              <a:t>Previous slides show a simplified architecture. Below is an elaborated example.</a:t>
            </a:r>
            <a:endParaRPr lang="en-US" sz="1600" dirty="0"/>
          </a:p>
        </p:txBody>
      </p:sp>
      <p:sp>
        <p:nvSpPr>
          <p:cNvPr id="4" name="Slide Number Placeholder 3"/>
          <p:cNvSpPr>
            <a:spLocks noGrp="1"/>
          </p:cNvSpPr>
          <p:nvPr>
            <p:ph type="sldNum" sz="quarter" idx="11"/>
          </p:nvPr>
        </p:nvSpPr>
        <p:spPr/>
        <p:txBody>
          <a:bodyPr/>
          <a:lstStyle/>
          <a:p>
            <a:fld id="{93A9AFAB-0B4A-894D-9A96-190B87C7197E}" type="slidenum">
              <a:rPr lang="en-US" smtClean="0"/>
              <a:t>86</a:t>
            </a:fld>
            <a:endParaRPr lang="en-US"/>
          </a:p>
        </p:txBody>
      </p:sp>
      <p:sp>
        <p:nvSpPr>
          <p:cNvPr id="6" name="TextBox 5"/>
          <p:cNvSpPr txBox="1"/>
          <p:nvPr/>
        </p:nvSpPr>
        <p:spPr>
          <a:xfrm>
            <a:off x="46955" y="4799162"/>
            <a:ext cx="2313474" cy="276999"/>
          </a:xfrm>
          <a:prstGeom prst="rect">
            <a:avLst/>
          </a:prstGeom>
          <a:noFill/>
        </p:spPr>
        <p:txBody>
          <a:bodyPr wrap="square" rtlCol="0">
            <a:spAutoFit/>
          </a:bodyPr>
          <a:lstStyle/>
          <a:p>
            <a:r>
              <a:rPr lang="en-US" sz="1200" dirty="0"/>
              <a:t>Ref: </a:t>
            </a:r>
            <a:r>
              <a:rPr lang="en-US" sz="1200" dirty="0">
                <a:hlinkClick r:id="rId4"/>
              </a:rPr>
              <a:t>http://www.gpgpu-sim.org</a:t>
            </a:r>
            <a:r>
              <a:rPr lang="en-US" sz="1200" dirty="0" smtClean="0">
                <a:hlinkClick r:id="rId4"/>
              </a:rPr>
              <a:t>/</a:t>
            </a:r>
            <a:endParaRPr lang="en-US" sz="1200" dirty="0" smtClean="0"/>
          </a:p>
        </p:txBody>
      </p:sp>
    </p:spTree>
    <p:extLst>
      <p:ext uri="{BB962C8B-B14F-4D97-AF65-F5344CB8AC3E}">
        <p14:creationId xmlns:p14="http://schemas.microsoft.com/office/powerpoint/2010/main" val="9387121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Performance Modeling</a:t>
            </a:r>
          </a:p>
        </p:txBody>
      </p:sp>
      <p:sp>
        <p:nvSpPr>
          <p:cNvPr id="681" name="Shape 68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What are the bottlenecks?</a:t>
            </a:r>
          </a:p>
        </p:txBody>
      </p:sp>
      <p:sp>
        <p:nvSpPr>
          <p:cNvPr id="2" name="Slide Number Placeholder 1"/>
          <p:cNvSpPr>
            <a:spLocks noGrp="1"/>
          </p:cNvSpPr>
          <p:nvPr>
            <p:ph type="sldNum" sz="quarter" idx="11"/>
          </p:nvPr>
        </p:nvSpPr>
        <p:spPr/>
        <p:txBody>
          <a:bodyPr/>
          <a:lstStyle/>
          <a:p>
            <a:fld id="{93A9AFAB-0B4A-894D-9A96-190B87C7197E}" type="slidenum">
              <a:rPr lang="en-US" smtClean="0"/>
              <a:t>87</a:t>
            </a:fld>
            <a:endParaRPr lang="en-US"/>
          </a:p>
        </p:txBody>
      </p:sp>
    </p:spTree>
  </p:cSld>
  <p:clrMapOvr>
    <a:masterClrMapping/>
  </p:clrMapOvr>
  <p:transition spd="slow">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txBox="1">
            <a:spLocks noGrp="1"/>
          </p:cNvSpPr>
          <p:nvPr>
            <p:ph type="title"/>
          </p:nvPr>
        </p:nvSpPr>
        <p:spPr>
          <a:xfrm>
            <a:off x="270269" y="201706"/>
            <a:ext cx="8607300" cy="496199"/>
          </a:xfrm>
          <a:prstGeom prst="rect">
            <a:avLst/>
          </a:prstGeom>
        </p:spPr>
        <p:txBody>
          <a:bodyPr lIns="91425" tIns="91425" rIns="91425" bIns="91425" anchor="t" anchorCtr="0">
            <a:noAutofit/>
          </a:bodyPr>
          <a:lstStyle/>
          <a:p>
            <a:pPr rtl="0">
              <a:spcBef>
                <a:spcPts val="0"/>
              </a:spcBef>
              <a:buNone/>
            </a:pPr>
            <a:r>
              <a:rPr lang="en" sz="3200">
                <a:solidFill>
                  <a:srgbClr val="000000"/>
                </a:solidFill>
                <a:latin typeface="Arial"/>
                <a:ea typeface="Arial"/>
                <a:cs typeface="Arial"/>
                <a:sym typeface="Arial"/>
              </a:rPr>
              <a:t>Roofline Model</a:t>
            </a:r>
          </a:p>
        </p:txBody>
      </p:sp>
      <p:pic>
        <p:nvPicPr>
          <p:cNvPr id="687" name="Shape 687"/>
          <p:cNvPicPr preferRelativeResize="0"/>
          <p:nvPr/>
        </p:nvPicPr>
        <p:blipFill>
          <a:blip r:embed="rId3">
            <a:alphaModFix/>
          </a:blip>
          <a:stretch>
            <a:fillRect/>
          </a:stretch>
        </p:blipFill>
        <p:spPr>
          <a:xfrm>
            <a:off x="1543050" y="1310650"/>
            <a:ext cx="6063399" cy="3773075"/>
          </a:xfrm>
          <a:prstGeom prst="rect">
            <a:avLst/>
          </a:prstGeom>
          <a:noFill/>
          <a:ln>
            <a:noFill/>
          </a:ln>
        </p:spPr>
      </p:pic>
      <p:sp>
        <p:nvSpPr>
          <p:cNvPr id="688" name="Shape 688"/>
          <p:cNvSpPr txBox="1"/>
          <p:nvPr/>
        </p:nvSpPr>
        <p:spPr>
          <a:xfrm>
            <a:off x="283925" y="613075"/>
            <a:ext cx="8351099" cy="732300"/>
          </a:xfrm>
          <a:prstGeom prst="rect">
            <a:avLst/>
          </a:prstGeom>
          <a:noFill/>
          <a:ln>
            <a:noFill/>
          </a:ln>
        </p:spPr>
        <p:txBody>
          <a:bodyPr lIns="91425" tIns="91425" rIns="91425" bIns="91425" anchor="t" anchorCtr="0">
            <a:noAutofit/>
          </a:bodyPr>
          <a:lstStyle/>
          <a:p>
            <a:pPr rtl="0">
              <a:spcBef>
                <a:spcPts val="0"/>
              </a:spcBef>
              <a:buNone/>
            </a:pPr>
            <a:r>
              <a:rPr lang="en" sz="2000"/>
              <a:t>P</a:t>
            </a:r>
            <a:r>
              <a:rPr lang="en" sz="2000">
                <a:solidFill>
                  <a:srgbClr val="000000"/>
                </a:solidFill>
                <a:latin typeface="Arial"/>
                <a:ea typeface="Arial"/>
                <a:cs typeface="Arial"/>
                <a:sym typeface="Arial"/>
              </a:rPr>
              <a:t>erformance bottleneck: </a:t>
            </a:r>
            <a:r>
              <a:rPr lang="en" sz="2000">
                <a:solidFill>
                  <a:srgbClr val="0000FF"/>
                </a:solidFill>
                <a:latin typeface="Arial"/>
                <a:ea typeface="Arial"/>
                <a:cs typeface="Arial"/>
                <a:sym typeface="Arial"/>
              </a:rPr>
              <a:t>computation bound</a:t>
            </a:r>
            <a:r>
              <a:rPr lang="en" sz="2000">
                <a:solidFill>
                  <a:srgbClr val="000000"/>
                </a:solidFill>
                <a:latin typeface="Arial"/>
                <a:ea typeface="Arial"/>
                <a:cs typeface="Arial"/>
                <a:sym typeface="Arial"/>
              </a:rPr>
              <a:t> v.s. </a:t>
            </a:r>
            <a:r>
              <a:rPr lang="en" sz="2000">
                <a:solidFill>
                  <a:srgbClr val="0000FF"/>
                </a:solidFill>
                <a:latin typeface="Arial"/>
                <a:ea typeface="Arial"/>
                <a:cs typeface="Arial"/>
                <a:sym typeface="Arial"/>
              </a:rPr>
              <a:t>bandwidth bound</a:t>
            </a:r>
          </a:p>
          <a:p>
            <a:pPr rtl="0">
              <a:spcBef>
                <a:spcPts val="0"/>
              </a:spcBef>
              <a:buNone/>
            </a:pPr>
            <a:r>
              <a:rPr lang="en" sz="2000">
                <a:solidFill>
                  <a:schemeClr val="dk1"/>
                </a:solidFill>
              </a:rPr>
              <a:t>Note the log-log scale.</a:t>
            </a:r>
          </a:p>
        </p:txBody>
      </p:sp>
      <p:sp>
        <p:nvSpPr>
          <p:cNvPr id="2" name="Slide Number Placeholder 1"/>
          <p:cNvSpPr>
            <a:spLocks noGrp="1"/>
          </p:cNvSpPr>
          <p:nvPr>
            <p:ph type="sldNum" sz="quarter" idx="11"/>
          </p:nvPr>
        </p:nvSpPr>
        <p:spPr/>
        <p:txBody>
          <a:bodyPr/>
          <a:lstStyle/>
          <a:p>
            <a:fld id="{93A9AFAB-0B4A-894D-9A96-190B87C7197E}" type="slidenum">
              <a:rPr lang="en-US" smtClean="0"/>
              <a:t>88</a:t>
            </a:fld>
            <a:endParaRPr lang="en-US"/>
          </a:p>
        </p:txBody>
      </p:sp>
    </p:spTree>
  </p:cSld>
  <p:clrMapOvr>
    <a:masterClrMapping/>
  </p:clrMapOvr>
  <p:transition spd="slow">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title"/>
          </p:nvPr>
        </p:nvSpPr>
        <p:spPr>
          <a:xfrm>
            <a:off x="270247" y="203023"/>
            <a:ext cx="8594399" cy="615900"/>
          </a:xfrm>
          <a:prstGeom prst="rect">
            <a:avLst/>
          </a:prstGeom>
        </p:spPr>
        <p:txBody>
          <a:bodyPr lIns="91425" tIns="91425" rIns="91425" bIns="91425" anchor="t" anchorCtr="0">
            <a:noAutofit/>
          </a:bodyPr>
          <a:lstStyle/>
          <a:p>
            <a:pPr rtl="0">
              <a:spcBef>
                <a:spcPts val="0"/>
              </a:spcBef>
              <a:buNone/>
            </a:pPr>
            <a:r>
              <a:rPr lang="en" sz="2800">
                <a:solidFill>
                  <a:srgbClr val="000000"/>
                </a:solidFill>
                <a:latin typeface="Arial"/>
                <a:ea typeface="Arial"/>
                <a:cs typeface="Arial"/>
                <a:sym typeface="Arial"/>
              </a:rPr>
              <a:t>Optimization Is Key for Attainable Gflops/s</a:t>
            </a:r>
          </a:p>
        </p:txBody>
      </p:sp>
      <p:pic>
        <p:nvPicPr>
          <p:cNvPr id="694" name="Shape 694"/>
          <p:cNvPicPr preferRelativeResize="0"/>
          <p:nvPr/>
        </p:nvPicPr>
        <p:blipFill>
          <a:blip r:embed="rId3">
            <a:alphaModFix/>
          </a:blip>
          <a:stretch>
            <a:fillRect/>
          </a:stretch>
        </p:blipFill>
        <p:spPr>
          <a:xfrm>
            <a:off x="1206750" y="685775"/>
            <a:ext cx="6528274" cy="4273225"/>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89</a:t>
            </a:fld>
            <a:endParaRPr lang="en-US"/>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a:blip r:embed="rId3">
            <a:alphaModFix/>
          </a:blip>
          <a:stretch>
            <a:fillRect/>
          </a:stretch>
        </p:blipFill>
        <p:spPr>
          <a:xfrm>
            <a:off x="6161250" y="75525"/>
            <a:ext cx="2861921" cy="4862676"/>
          </a:xfrm>
          <a:prstGeom prst="rect">
            <a:avLst/>
          </a:prstGeom>
          <a:noFill/>
          <a:ln>
            <a:noFill/>
          </a:ln>
        </p:spPr>
      </p:pic>
      <p:sp>
        <p:nvSpPr>
          <p:cNvPr id="76" name="Shape 76"/>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 sz="4266" dirty="0" smtClean="0">
                <a:solidFill>
                  <a:srgbClr val="000000"/>
                </a:solidFill>
              </a:rPr>
              <a:t>NVIDIA</a:t>
            </a:r>
            <a:r>
              <a:rPr lang="en-US" sz="4266" dirty="0" smtClean="0">
                <a:solidFill>
                  <a:srgbClr val="000000"/>
                </a:solidFill>
              </a:rPr>
              <a:t> (Fermi Arch.)</a:t>
            </a:r>
            <a:endParaRPr lang="en" sz="4266" dirty="0">
              <a:solidFill>
                <a:srgbClr val="000000"/>
              </a:solidFill>
            </a:endParaRPr>
          </a:p>
        </p:txBody>
      </p:sp>
      <p:pic>
        <p:nvPicPr>
          <p:cNvPr id="77" name="Shape 77"/>
          <p:cNvPicPr preferRelativeResize="0"/>
          <p:nvPr/>
        </p:nvPicPr>
        <p:blipFill>
          <a:blip r:embed="rId4">
            <a:alphaModFix/>
          </a:blip>
          <a:stretch>
            <a:fillRect/>
          </a:stretch>
        </p:blipFill>
        <p:spPr>
          <a:xfrm>
            <a:off x="142925" y="874450"/>
            <a:ext cx="5515125" cy="4063748"/>
          </a:xfrm>
          <a:prstGeom prst="rect">
            <a:avLst/>
          </a:prstGeom>
          <a:noFill/>
          <a:ln>
            <a:noFill/>
          </a:ln>
        </p:spPr>
      </p:pic>
      <p:sp>
        <p:nvSpPr>
          <p:cNvPr id="78" name="Shape 78"/>
          <p:cNvSpPr txBox="1"/>
          <p:nvPr/>
        </p:nvSpPr>
        <p:spPr>
          <a:xfrm>
            <a:off x="-4" y="4834800"/>
            <a:ext cx="8589900" cy="308699"/>
          </a:xfrm>
          <a:prstGeom prst="rect">
            <a:avLst/>
          </a:prstGeom>
          <a:noFill/>
          <a:ln>
            <a:noFill/>
          </a:ln>
        </p:spPr>
        <p:txBody>
          <a:bodyPr lIns="91425" tIns="91425" rIns="91425" bIns="91425" anchor="t" anchorCtr="0">
            <a:noAutofit/>
          </a:bodyPr>
          <a:lstStyle/>
          <a:p>
            <a:pPr lvl="0" rtl="0">
              <a:spcBef>
                <a:spcPts val="0"/>
              </a:spcBef>
              <a:buNone/>
            </a:pPr>
            <a:r>
              <a:rPr lang="en" sz="1200" dirty="0"/>
              <a:t>ref: </a:t>
            </a:r>
            <a:r>
              <a:rPr lang="en" sz="1200" u="sng" dirty="0">
                <a:solidFill>
                  <a:schemeClr val="hlink"/>
                </a:solidFill>
                <a:hlinkClick r:id="rId5"/>
              </a:rPr>
              <a:t>http://www.nvidia.com/content/PDF/fermi_white_papers/NVIDIA_Fermi_Compute_Architecture_Whitepaper.pdf</a:t>
            </a:r>
          </a:p>
        </p:txBody>
      </p:sp>
      <p:sp>
        <p:nvSpPr>
          <p:cNvPr id="79" name="Shape 79"/>
          <p:cNvSpPr/>
          <p:nvPr/>
        </p:nvSpPr>
        <p:spPr>
          <a:xfrm>
            <a:off x="4855625" y="1001350"/>
            <a:ext cx="687600" cy="1388999"/>
          </a:xfrm>
          <a:prstGeom prst="roundRect">
            <a:avLst>
              <a:gd name="adj" fmla="val 16667"/>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80" name="Shape 80"/>
          <p:cNvCxnSpPr/>
          <p:nvPr/>
        </p:nvCxnSpPr>
        <p:spPr>
          <a:xfrm rot="10800000" flipH="1">
            <a:off x="5489275" y="75525"/>
            <a:ext cx="680699" cy="918599"/>
          </a:xfrm>
          <a:prstGeom prst="straightConnector1">
            <a:avLst/>
          </a:prstGeom>
          <a:noFill/>
          <a:ln w="38100" cap="flat">
            <a:solidFill>
              <a:srgbClr val="FF0000"/>
            </a:solidFill>
            <a:prstDash val="solid"/>
            <a:round/>
            <a:headEnd type="none" w="lg" len="lg"/>
            <a:tailEnd type="none" w="lg" len="lg"/>
          </a:ln>
        </p:spPr>
      </p:cxnSp>
      <p:cxnSp>
        <p:nvCxnSpPr>
          <p:cNvPr id="81" name="Shape 81"/>
          <p:cNvCxnSpPr/>
          <p:nvPr/>
        </p:nvCxnSpPr>
        <p:spPr>
          <a:xfrm>
            <a:off x="5532500" y="2388050"/>
            <a:ext cx="626700" cy="2279999"/>
          </a:xfrm>
          <a:prstGeom prst="straightConnector1">
            <a:avLst/>
          </a:prstGeom>
          <a:noFill/>
          <a:ln w="38100" cap="flat">
            <a:solidFill>
              <a:srgbClr val="FF0000"/>
            </a:solidFill>
            <a:prstDash val="solid"/>
            <a:round/>
            <a:headEnd type="none" w="lg" len="lg"/>
            <a:tailEnd type="none" w="lg" len="lg"/>
          </a:ln>
        </p:spPr>
      </p:cxnSp>
      <p:sp>
        <p:nvSpPr>
          <p:cNvPr id="2" name="Slide Number Placeholder 1"/>
          <p:cNvSpPr>
            <a:spLocks noGrp="1"/>
          </p:cNvSpPr>
          <p:nvPr>
            <p:ph type="sldNum" sz="quarter" idx="11"/>
          </p:nvPr>
        </p:nvSpPr>
        <p:spPr/>
        <p:txBody>
          <a:bodyPr/>
          <a:lstStyle/>
          <a:p>
            <a:fld id="{93A9AFAB-0B4A-894D-9A96-190B87C7197E}" type="slidenum">
              <a:rPr lang="en-US" smtClean="0"/>
              <a:t>9</a:t>
            </a:fld>
            <a:endParaRPr lang="en-US"/>
          </a:p>
        </p:txBody>
      </p:sp>
    </p:spTree>
  </p:cSld>
  <p:clrMapOvr>
    <a:masterClrMapping/>
  </p:clrMapOvr>
  <p:transition spd="slow">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a:spLocks noGrp="1"/>
          </p:cNvSpPr>
          <p:nvPr>
            <p:ph type="title"/>
          </p:nvPr>
        </p:nvSpPr>
        <p:spPr>
          <a:xfrm>
            <a:off x="274319" y="67044"/>
            <a:ext cx="8607300" cy="493199"/>
          </a:xfrm>
          <a:prstGeom prst="rect">
            <a:avLst/>
          </a:prstGeom>
        </p:spPr>
        <p:txBody>
          <a:bodyPr lIns="91425" tIns="91425" rIns="91425" bIns="91425" anchor="t" anchorCtr="0">
            <a:noAutofit/>
          </a:bodyPr>
          <a:lstStyle/>
          <a:p>
            <a:pPr rtl="0">
              <a:spcBef>
                <a:spcPts val="0"/>
              </a:spcBef>
              <a:buNone/>
            </a:pPr>
            <a:r>
              <a:rPr lang="en" sz="3200">
                <a:solidFill>
                  <a:srgbClr val="000000"/>
                </a:solidFill>
                <a:latin typeface="Arial"/>
                <a:ea typeface="Arial"/>
                <a:cs typeface="Arial"/>
                <a:sym typeface="Arial"/>
              </a:rPr>
              <a:t>Computation, Bandwidth, Latency</a:t>
            </a:r>
          </a:p>
        </p:txBody>
      </p:sp>
      <p:sp>
        <p:nvSpPr>
          <p:cNvPr id="700" name="Shape 700"/>
          <p:cNvSpPr txBox="1">
            <a:spLocks noGrp="1"/>
          </p:cNvSpPr>
          <p:nvPr>
            <p:ph type="body" idx="1"/>
          </p:nvPr>
        </p:nvSpPr>
        <p:spPr>
          <a:xfrm>
            <a:off x="182880" y="548640"/>
            <a:ext cx="8607300" cy="387299"/>
          </a:xfrm>
          <a:prstGeom prst="rect">
            <a:avLst/>
          </a:prstGeom>
        </p:spPr>
        <p:txBody>
          <a:bodyPr lIns="91425" tIns="91425" rIns="91425" bIns="91425" anchor="t" anchorCtr="0">
            <a:noAutofit/>
          </a:bodyPr>
          <a:lstStyle/>
          <a:p>
            <a:pPr rtl="0">
              <a:spcBef>
                <a:spcPts val="0"/>
              </a:spcBef>
              <a:buNone/>
            </a:pPr>
            <a:r>
              <a:rPr lang="en" sz="2000">
                <a:solidFill>
                  <a:srgbClr val="000000"/>
                </a:solidFill>
                <a:latin typeface="Arial"/>
                <a:ea typeface="Arial"/>
                <a:cs typeface="Arial"/>
                <a:sym typeface="Arial"/>
              </a:rPr>
              <a:t>Illustrating three bottlenecks in the Roofline model.</a:t>
            </a:r>
          </a:p>
        </p:txBody>
      </p:sp>
      <p:pic>
        <p:nvPicPr>
          <p:cNvPr id="701" name="Shape 701"/>
          <p:cNvPicPr preferRelativeResize="0"/>
          <p:nvPr/>
        </p:nvPicPr>
        <p:blipFill>
          <a:blip r:embed="rId3">
            <a:alphaModFix/>
          </a:blip>
          <a:stretch>
            <a:fillRect/>
          </a:stretch>
        </p:blipFill>
        <p:spPr>
          <a:xfrm>
            <a:off x="1895609" y="1057515"/>
            <a:ext cx="5176305" cy="4074604"/>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90</a:t>
            </a:fld>
            <a:endParaRPr lang="en-US"/>
          </a:p>
        </p:txBody>
      </p:sp>
    </p:spTree>
  </p:cSld>
  <p:clrMapOvr>
    <a:masterClrMapping/>
  </p:clrMapOvr>
  <p:transition spd="slow">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Shape 70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Program Optimization</a:t>
            </a:r>
          </a:p>
        </p:txBody>
      </p:sp>
      <p:sp>
        <p:nvSpPr>
          <p:cNvPr id="707" name="Shape 70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If I know the bottleneck, how to optimize?</a:t>
            </a:r>
          </a:p>
          <a:p>
            <a:pPr lvl="0" rtl="0">
              <a:spcBef>
                <a:spcPts val="0"/>
              </a:spcBef>
              <a:buNone/>
            </a:pPr>
            <a:endParaRPr/>
          </a:p>
          <a:p>
            <a:pPr lvl="0" rtl="0">
              <a:spcBef>
                <a:spcPts val="0"/>
              </a:spcBef>
              <a:buNone/>
            </a:pPr>
            <a:r>
              <a:rPr lang="en"/>
              <a:t>Optimization techniques for NVIDIA GPUs:</a:t>
            </a:r>
          </a:p>
          <a:p>
            <a:pPr lvl="0" rtl="0">
              <a:spcBef>
                <a:spcPts val="0"/>
              </a:spcBef>
              <a:buNone/>
            </a:pPr>
            <a:r>
              <a:rPr lang="en"/>
              <a:t>"Best Practices Guide"</a:t>
            </a:r>
          </a:p>
          <a:p>
            <a:pPr lvl="0" rtl="0">
              <a:spcBef>
                <a:spcPts val="0"/>
              </a:spcBef>
              <a:buNone/>
            </a:pPr>
            <a:r>
              <a:rPr lang="en" u="sng">
                <a:solidFill>
                  <a:schemeClr val="hlink"/>
                </a:solidFill>
                <a:hlinkClick r:id="rId3"/>
              </a:rPr>
              <a:t>http://docs.nvidia.com/cuda/</a:t>
            </a:r>
          </a:p>
          <a:p>
            <a:pPr>
              <a:spcBef>
                <a:spcPts val="0"/>
              </a:spcBef>
              <a:buNone/>
            </a:pPr>
            <a:endParaRPr/>
          </a:p>
        </p:txBody>
      </p:sp>
      <p:sp>
        <p:nvSpPr>
          <p:cNvPr id="2" name="Slide Number Placeholder 1"/>
          <p:cNvSpPr>
            <a:spLocks noGrp="1"/>
          </p:cNvSpPr>
          <p:nvPr>
            <p:ph type="sldNum" sz="quarter" idx="11"/>
          </p:nvPr>
        </p:nvSpPr>
        <p:spPr/>
        <p:txBody>
          <a:bodyPr/>
          <a:lstStyle/>
          <a:p>
            <a:fld id="{93A9AFAB-0B4A-894D-9A96-190B87C7197E}" type="slidenum">
              <a:rPr lang="en-US" smtClean="0"/>
              <a:t>91</a:t>
            </a:fld>
            <a:endParaRPr lang="en-US"/>
          </a:p>
        </p:txBody>
      </p:sp>
    </p:spTree>
  </p:cSld>
  <p:clrMapOvr>
    <a:masterClrMapping/>
  </p:clrMapOvr>
  <p:transition spd="slow">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Recap: What We have Learned</a:t>
            </a:r>
          </a:p>
        </p:txBody>
      </p:sp>
      <p:sp>
        <p:nvSpPr>
          <p:cNvPr id="713" name="Shape 713"/>
          <p:cNvSpPr txBox="1">
            <a:spLocks noGrp="1"/>
          </p:cNvSpPr>
          <p:nvPr>
            <p:ph type="body" idx="1"/>
          </p:nvPr>
        </p:nvSpPr>
        <p:spPr>
          <a:xfrm>
            <a:off x="457200" y="1200150"/>
            <a:ext cx="85113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dirty="0"/>
              <a:t>GPU architecture (SIMD </a:t>
            </a:r>
            <a:r>
              <a:rPr lang="en" dirty="0" err="1"/>
              <a:t>v.s</a:t>
            </a:r>
            <a:r>
              <a:rPr lang="en" dirty="0"/>
              <a:t>. SIMT)</a:t>
            </a:r>
          </a:p>
          <a:p>
            <a:pPr marL="457200" lvl="0" indent="-419100" rtl="0">
              <a:spcBef>
                <a:spcPts val="0"/>
              </a:spcBef>
              <a:buClr>
                <a:schemeClr val="dk1"/>
              </a:buClr>
              <a:buSzPct val="100000"/>
              <a:buFont typeface="Arial"/>
              <a:buChar char="●"/>
            </a:pPr>
            <a:r>
              <a:rPr lang="en" dirty="0"/>
              <a:t>GPU programming (vector </a:t>
            </a:r>
            <a:r>
              <a:rPr lang="en" dirty="0" err="1"/>
              <a:t>v.s</a:t>
            </a:r>
            <a:r>
              <a:rPr lang="en" dirty="0"/>
              <a:t>. thread)</a:t>
            </a:r>
          </a:p>
          <a:p>
            <a:pPr marL="457200" lvl="0" indent="-419100" rtl="0">
              <a:spcBef>
                <a:spcPts val="0"/>
              </a:spcBef>
              <a:buClr>
                <a:schemeClr val="dk1"/>
              </a:buClr>
              <a:buSzPct val="100000"/>
              <a:buFont typeface="Arial"/>
              <a:buChar char="●"/>
            </a:pPr>
            <a:r>
              <a:rPr lang="en" dirty="0"/>
              <a:t>Performance analysis (potential bottlenecks)</a:t>
            </a:r>
          </a:p>
        </p:txBody>
      </p:sp>
      <p:sp>
        <p:nvSpPr>
          <p:cNvPr id="2" name="Slide Number Placeholder 1"/>
          <p:cNvSpPr>
            <a:spLocks noGrp="1"/>
          </p:cNvSpPr>
          <p:nvPr>
            <p:ph type="sldNum" sz="quarter" idx="11"/>
          </p:nvPr>
        </p:nvSpPr>
        <p:spPr/>
        <p:txBody>
          <a:bodyPr/>
          <a:lstStyle/>
          <a:p>
            <a:fld id="{93A9AFAB-0B4A-894D-9A96-190B87C7197E}" type="slidenum">
              <a:rPr lang="en-US" smtClean="0"/>
              <a:t>92</a:t>
            </a:fld>
            <a:endParaRPr lang="en-US"/>
          </a:p>
        </p:txBody>
      </p:sp>
    </p:spTree>
  </p:cSld>
  <p:clrMapOvr>
    <a:masterClrMapping/>
  </p:clrMapOvr>
  <p:transition spd="slow">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Further Reading</a:t>
            </a:r>
          </a:p>
        </p:txBody>
      </p:sp>
      <p:sp>
        <p:nvSpPr>
          <p:cNvPr id="719" name="Shape 719"/>
          <p:cNvSpPr txBox="1">
            <a:spLocks noGrp="1"/>
          </p:cNvSpPr>
          <p:nvPr>
            <p:ph type="body" idx="1"/>
          </p:nvPr>
        </p:nvSpPr>
        <p:spPr>
          <a:xfrm>
            <a:off x="457200" y="1047750"/>
            <a:ext cx="8229600" cy="3725699"/>
          </a:xfrm>
          <a:prstGeom prst="rect">
            <a:avLst/>
          </a:prstGeom>
        </p:spPr>
        <p:txBody>
          <a:bodyPr lIns="91425" tIns="91425" rIns="91425" bIns="91425" anchor="t" anchorCtr="0">
            <a:noAutofit/>
          </a:bodyPr>
          <a:lstStyle/>
          <a:p>
            <a:pPr lvl="0" rtl="0">
              <a:spcBef>
                <a:spcPts val="0"/>
              </a:spcBef>
              <a:buNone/>
            </a:pPr>
            <a:r>
              <a:rPr lang="en" sz="2400"/>
              <a:t>GPU architecture and programming:</a:t>
            </a:r>
          </a:p>
          <a:p>
            <a:pPr marL="457200" lvl="0" indent="-381000" rtl="0">
              <a:spcBef>
                <a:spcPts val="0"/>
              </a:spcBef>
              <a:buClr>
                <a:schemeClr val="dk1"/>
              </a:buClr>
              <a:buSzPct val="100000"/>
              <a:buFont typeface="Arial"/>
              <a:buChar char="●"/>
            </a:pPr>
            <a:r>
              <a:rPr lang="en" sz="2400"/>
              <a:t>NVIDIA Tesla: A unified graphics and computing architecture, in IEEE Micro 2008. (</a:t>
            </a:r>
            <a:r>
              <a:rPr lang="en" sz="2400" u="sng">
                <a:solidFill>
                  <a:schemeClr val="hlink"/>
                </a:solidFill>
                <a:hlinkClick r:id="rId3"/>
              </a:rPr>
              <a:t>http://dx.doi.org/10.1109/MM.2008.31</a:t>
            </a:r>
            <a:r>
              <a:rPr lang="en" sz="2400"/>
              <a:t>)</a:t>
            </a:r>
          </a:p>
          <a:p>
            <a:pPr marL="457200" lvl="0" indent="-381000" rtl="0">
              <a:spcBef>
                <a:spcPts val="0"/>
              </a:spcBef>
              <a:buClr>
                <a:schemeClr val="dk1"/>
              </a:buClr>
              <a:buSzPct val="100000"/>
              <a:buFont typeface="Arial"/>
              <a:buChar char="●"/>
            </a:pPr>
            <a:r>
              <a:rPr lang="en" sz="2400"/>
              <a:t>Scalable Parallel Programming with CUDA, in ACM Queue 2008. (</a:t>
            </a:r>
            <a:r>
              <a:rPr lang="en" sz="2400" u="sng">
                <a:solidFill>
                  <a:schemeClr val="hlink"/>
                </a:solidFill>
                <a:hlinkClick r:id="rId4"/>
              </a:rPr>
              <a:t>http://dx.doi.org/10.1145/1365490.1365500</a:t>
            </a:r>
            <a:r>
              <a:rPr lang="en" sz="2400"/>
              <a:t>)</a:t>
            </a:r>
          </a:p>
          <a:p>
            <a:pPr marL="457200" lvl="0" indent="-381000" rtl="0">
              <a:spcBef>
                <a:spcPts val="0"/>
              </a:spcBef>
              <a:buClr>
                <a:schemeClr val="dk1"/>
              </a:buClr>
              <a:buSzPct val="100000"/>
              <a:buFont typeface="Arial"/>
              <a:buChar char="●"/>
            </a:pPr>
            <a:r>
              <a:rPr lang="en" sz="2400"/>
              <a:t>Understanding throughput-oriented architectures, in Communications of the ACM 2010. (</a:t>
            </a:r>
            <a:r>
              <a:rPr lang="en" sz="2400" u="sng">
                <a:solidFill>
                  <a:schemeClr val="hlink"/>
                </a:solidFill>
                <a:hlinkClick r:id="rId5"/>
              </a:rPr>
              <a:t>http://dx.doi.org/10.1145/1839676.1839694</a:t>
            </a:r>
            <a:r>
              <a:rPr lang="en" sz="2400"/>
              <a:t>)</a:t>
            </a:r>
          </a:p>
        </p:txBody>
      </p:sp>
      <p:sp>
        <p:nvSpPr>
          <p:cNvPr id="2" name="Slide Number Placeholder 1"/>
          <p:cNvSpPr>
            <a:spLocks noGrp="1"/>
          </p:cNvSpPr>
          <p:nvPr>
            <p:ph type="sldNum" sz="quarter" idx="11"/>
          </p:nvPr>
        </p:nvSpPr>
        <p:spPr/>
        <p:txBody>
          <a:bodyPr/>
          <a:lstStyle/>
          <a:p>
            <a:fld id="{93A9AFAB-0B4A-894D-9A96-190B87C7197E}" type="slidenum">
              <a:rPr lang="en-US" smtClean="0"/>
              <a:t>93</a:t>
            </a:fld>
            <a:endParaRPr lang="en-US"/>
          </a:p>
        </p:txBody>
      </p:sp>
    </p:spTree>
  </p:cSld>
  <p:clrMapOvr>
    <a:masterClrMapping/>
  </p:clrMapOvr>
  <p:transition spd="slow">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Recommended Reading (Optional)</a:t>
            </a:r>
          </a:p>
        </p:txBody>
      </p:sp>
      <p:sp>
        <p:nvSpPr>
          <p:cNvPr id="725" name="Shape 725"/>
          <p:cNvSpPr txBox="1">
            <a:spLocks noGrp="1"/>
          </p:cNvSpPr>
          <p:nvPr>
            <p:ph type="body" idx="1"/>
          </p:nvPr>
        </p:nvSpPr>
        <p:spPr>
          <a:xfrm>
            <a:off x="457200" y="1047750"/>
            <a:ext cx="8222100" cy="1521299"/>
          </a:xfrm>
          <a:prstGeom prst="rect">
            <a:avLst/>
          </a:prstGeom>
        </p:spPr>
        <p:txBody>
          <a:bodyPr lIns="91425" tIns="91425" rIns="91425" bIns="91425" anchor="t" anchorCtr="0">
            <a:noAutofit/>
          </a:bodyPr>
          <a:lstStyle/>
          <a:p>
            <a:pPr lvl="0" rtl="0">
              <a:spcBef>
                <a:spcPts val="0"/>
              </a:spcBef>
              <a:buNone/>
            </a:pPr>
            <a:r>
              <a:rPr lang="en" sz="2400"/>
              <a:t>Performance modeling:</a:t>
            </a:r>
          </a:p>
          <a:p>
            <a:pPr marL="457200" lvl="0" indent="-419100">
              <a:spcBef>
                <a:spcPts val="0"/>
              </a:spcBef>
              <a:buClr>
                <a:schemeClr val="dk1"/>
              </a:buClr>
              <a:buSzPct val="125000"/>
              <a:buFont typeface="Arial"/>
              <a:buChar char="●"/>
            </a:pPr>
            <a:r>
              <a:rPr lang="en" sz="2400"/>
              <a:t>Roofline: an insightful visual performance model for multicore architectures, in Communications of the ACM 2009. (</a:t>
            </a:r>
            <a:r>
              <a:rPr lang="en" sz="2400" u="sng">
                <a:solidFill>
                  <a:schemeClr val="hlink"/>
                </a:solidFill>
                <a:hlinkClick r:id="rId3"/>
              </a:rPr>
              <a:t>http://dx.doi.org/10.1145/1498765.1498785</a:t>
            </a:r>
            <a:r>
              <a:rPr lang="en" sz="2400"/>
              <a:t>)</a:t>
            </a:r>
          </a:p>
        </p:txBody>
      </p:sp>
      <p:sp>
        <p:nvSpPr>
          <p:cNvPr id="726" name="Shape 726"/>
          <p:cNvSpPr txBox="1">
            <a:spLocks noGrp="1"/>
          </p:cNvSpPr>
          <p:nvPr>
            <p:ph type="body" idx="2"/>
          </p:nvPr>
        </p:nvSpPr>
        <p:spPr>
          <a:xfrm>
            <a:off x="464850" y="2946027"/>
            <a:ext cx="8214300" cy="2157899"/>
          </a:xfrm>
          <a:prstGeom prst="rect">
            <a:avLst/>
          </a:prstGeom>
        </p:spPr>
        <p:txBody>
          <a:bodyPr lIns="91425" tIns="91425" rIns="91425" bIns="91425" anchor="t" anchorCtr="0">
            <a:noAutofit/>
          </a:bodyPr>
          <a:lstStyle/>
          <a:p>
            <a:pPr lvl="0" rtl="0">
              <a:spcBef>
                <a:spcPts val="0"/>
              </a:spcBef>
              <a:buNone/>
            </a:pPr>
            <a:r>
              <a:rPr lang="en" sz="2400" dirty="0"/>
              <a:t>Handling branch divergence in SIMT:</a:t>
            </a:r>
          </a:p>
          <a:p>
            <a:pPr marL="457200" lvl="0" indent="-419100" rtl="0">
              <a:spcBef>
                <a:spcPts val="0"/>
              </a:spcBef>
              <a:buClr>
                <a:schemeClr val="dk1"/>
              </a:buClr>
              <a:buSzPct val="125000"/>
              <a:buFont typeface="Arial"/>
              <a:buChar char="●"/>
            </a:pPr>
            <a:r>
              <a:rPr lang="en" sz="2400" dirty="0"/>
              <a:t>Dynamic warp formation: Efficient MIMD control flow on SIMD graphics hardware, in ACM Transactions on Architecture and Code Optimization 2009. (</a:t>
            </a:r>
            <a:r>
              <a:rPr lang="en" sz="2400" u="sng" dirty="0">
                <a:solidFill>
                  <a:schemeClr val="hlink"/>
                </a:solidFill>
                <a:hlinkClick r:id="rId4"/>
              </a:rPr>
              <a:t>http://dx.doi.org/10.1145/1543753.1543756</a:t>
            </a:r>
            <a:r>
              <a:rPr lang="en" sz="2400" dirty="0"/>
              <a:t>)</a:t>
            </a:r>
          </a:p>
        </p:txBody>
      </p:sp>
      <p:sp>
        <p:nvSpPr>
          <p:cNvPr id="2" name="Slide Number Placeholder 1"/>
          <p:cNvSpPr>
            <a:spLocks noGrp="1"/>
          </p:cNvSpPr>
          <p:nvPr>
            <p:ph type="sldNum" sz="quarter" idx="11"/>
          </p:nvPr>
        </p:nvSpPr>
        <p:spPr/>
        <p:txBody>
          <a:bodyPr/>
          <a:lstStyle/>
          <a:p>
            <a:fld id="{93A9AFAB-0B4A-894D-9A96-190B87C7197E}" type="slidenum">
              <a:rPr lang="en-US" smtClean="0"/>
              <a:t>94</a:t>
            </a:fld>
            <a:endParaRPr lang="en-US"/>
          </a:p>
        </p:txBody>
      </p:sp>
    </p:spTree>
  </p:cSld>
  <p:clrMapOvr>
    <a:masterClrMapping/>
  </p:clrMapOvr>
  <p:transition spd="slow">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Thank You</a:t>
            </a:r>
          </a:p>
        </p:txBody>
      </p:sp>
      <p:sp>
        <p:nvSpPr>
          <p:cNvPr id="732" name="Shape 732"/>
          <p:cNvSpPr txBox="1">
            <a:spLocks noGrp="1"/>
          </p:cNvSpPr>
          <p:nvPr>
            <p:ph type="body" idx="1"/>
          </p:nvPr>
        </p:nvSpPr>
        <p:spPr>
          <a:xfrm>
            <a:off x="2930250" y="1902575"/>
            <a:ext cx="3283499" cy="1045199"/>
          </a:xfrm>
          <a:prstGeom prst="rect">
            <a:avLst/>
          </a:prstGeom>
        </p:spPr>
        <p:txBody>
          <a:bodyPr lIns="91425" tIns="91425" rIns="91425" bIns="91425" anchor="t" anchorCtr="0">
            <a:noAutofit/>
          </a:bodyPr>
          <a:lstStyle/>
          <a:p>
            <a:pPr lvl="0" rtl="0">
              <a:spcBef>
                <a:spcPts val="0"/>
              </a:spcBef>
              <a:buNone/>
            </a:pPr>
            <a:r>
              <a:rPr lang="en" sz="4800"/>
              <a:t>Questions?</a:t>
            </a:r>
          </a:p>
        </p:txBody>
      </p:sp>
      <p:sp>
        <p:nvSpPr>
          <p:cNvPr id="733" name="Shape 733"/>
          <p:cNvSpPr txBox="1"/>
          <p:nvPr/>
        </p:nvSpPr>
        <p:spPr>
          <a:xfrm>
            <a:off x="442450" y="4383025"/>
            <a:ext cx="8323499" cy="580799"/>
          </a:xfrm>
          <a:prstGeom prst="rect">
            <a:avLst/>
          </a:prstGeom>
          <a:noFill/>
          <a:ln>
            <a:noFill/>
          </a:ln>
        </p:spPr>
        <p:txBody>
          <a:bodyPr lIns="91425" tIns="91425" rIns="91425" bIns="91425" anchor="t" anchorCtr="0">
            <a:noAutofit/>
          </a:bodyPr>
          <a:lstStyle/>
          <a:p>
            <a:pPr>
              <a:spcBef>
                <a:spcPts val="0"/>
              </a:spcBef>
              <a:buNone/>
            </a:pPr>
            <a:r>
              <a:rPr lang="en" dirty="0"/>
              <a:t>Disclaimer: The opinions expressed in this </a:t>
            </a:r>
            <a:r>
              <a:rPr lang="en" dirty="0" smtClean="0"/>
              <a:t>presentation</a:t>
            </a:r>
            <a:r>
              <a:rPr lang="en-US" dirty="0" smtClean="0"/>
              <a:t> are solely from the presenter, and</a:t>
            </a:r>
            <a:r>
              <a:rPr lang="en" dirty="0" smtClean="0"/>
              <a:t> do </a:t>
            </a:r>
            <a:r>
              <a:rPr lang="en" dirty="0"/>
              <a:t>not express the views or opinions of </a:t>
            </a:r>
            <a:r>
              <a:rPr lang="en-US" dirty="0" smtClean="0"/>
              <a:t>his/her </a:t>
            </a:r>
            <a:r>
              <a:rPr lang="en" dirty="0" smtClean="0"/>
              <a:t>employer.</a:t>
            </a:r>
            <a:endParaRPr lang="en" dirty="0"/>
          </a:p>
        </p:txBody>
      </p:sp>
      <p:sp>
        <p:nvSpPr>
          <p:cNvPr id="2" name="Slide Number Placeholder 1"/>
          <p:cNvSpPr>
            <a:spLocks noGrp="1"/>
          </p:cNvSpPr>
          <p:nvPr>
            <p:ph type="sldNum" sz="quarter" idx="11"/>
          </p:nvPr>
        </p:nvSpPr>
        <p:spPr/>
        <p:txBody>
          <a:bodyPr/>
          <a:lstStyle/>
          <a:p>
            <a:fld id="{93A9AFAB-0B4A-894D-9A96-190B87C7197E}" type="slidenum">
              <a:rPr lang="en-US" smtClean="0"/>
              <a:t>95</a:t>
            </a:fld>
            <a:endParaRPr lang="en-US"/>
          </a:p>
        </p:txBody>
      </p:sp>
    </p:spTree>
  </p:cSld>
  <p:clrMapOvr>
    <a:masterClrMapping/>
  </p:clrMapOvr>
  <p:transition spd="slow">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Shape 73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Backup Slides</a:t>
            </a:r>
          </a:p>
        </p:txBody>
      </p:sp>
      <p:sp>
        <p:nvSpPr>
          <p:cNvPr id="739" name="Shape 73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a:p>
        </p:txBody>
      </p:sp>
      <p:sp>
        <p:nvSpPr>
          <p:cNvPr id="2" name="Slide Number Placeholder 1"/>
          <p:cNvSpPr>
            <a:spLocks noGrp="1"/>
          </p:cNvSpPr>
          <p:nvPr>
            <p:ph type="sldNum" sz="quarter" idx="11"/>
          </p:nvPr>
        </p:nvSpPr>
        <p:spPr/>
        <p:txBody>
          <a:bodyPr/>
          <a:lstStyle/>
          <a:p>
            <a:fld id="{93A9AFAB-0B4A-894D-9A96-190B87C7197E}" type="slidenum">
              <a:rPr lang="en-US" smtClean="0"/>
              <a:t>96</a:t>
            </a:fld>
            <a:endParaRPr lang="en-US"/>
          </a:p>
        </p:txBody>
      </p:sp>
    </p:spTree>
  </p:cSld>
  <p:clrMapOvr>
    <a:masterClrMapping/>
  </p:clrMapOvr>
  <p:transition spd="slow">
    <p:cu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title"/>
          </p:nvPr>
        </p:nvSpPr>
        <p:spPr>
          <a:xfrm>
            <a:off x="91440" y="0"/>
            <a:ext cx="8589900" cy="615299"/>
          </a:xfrm>
          <a:prstGeom prst="rect">
            <a:avLst/>
          </a:prstGeom>
        </p:spPr>
        <p:txBody>
          <a:bodyPr lIns="91425" tIns="91425" rIns="91425" bIns="91425" anchor="t" anchorCtr="0">
            <a:noAutofit/>
          </a:bodyPr>
          <a:lstStyle/>
          <a:p>
            <a:pPr lvl="0" rtl="0">
              <a:spcBef>
                <a:spcPts val="0"/>
              </a:spcBef>
              <a:buNone/>
            </a:pPr>
            <a:r>
              <a:rPr lang="en" sz="3200">
                <a:solidFill>
                  <a:srgbClr val="000000"/>
                </a:solidFill>
              </a:rPr>
              <a:t>Common Optimization Techniques</a:t>
            </a:r>
          </a:p>
        </p:txBody>
      </p:sp>
      <p:sp>
        <p:nvSpPr>
          <p:cNvPr id="745" name="Shape 745"/>
          <p:cNvSpPr txBox="1">
            <a:spLocks noGrp="1"/>
          </p:cNvSpPr>
          <p:nvPr>
            <p:ph type="body" idx="1"/>
          </p:nvPr>
        </p:nvSpPr>
        <p:spPr>
          <a:xfrm>
            <a:off x="91845" y="480566"/>
            <a:ext cx="8886900" cy="4623900"/>
          </a:xfrm>
          <a:prstGeom prst="rect">
            <a:avLst/>
          </a:prstGeom>
        </p:spPr>
        <p:txBody>
          <a:bodyPr lIns="91425" tIns="91425" rIns="91425" bIns="91425" anchor="t" anchorCtr="0">
            <a:noAutofit/>
          </a:bodyPr>
          <a:lstStyle/>
          <a:p>
            <a:pPr lvl="0" rtl="0">
              <a:spcBef>
                <a:spcPts val="0"/>
              </a:spcBef>
              <a:buNone/>
            </a:pPr>
            <a:r>
              <a:rPr lang="en" sz="2000">
                <a:solidFill>
                  <a:srgbClr val="000000"/>
                </a:solidFill>
                <a:latin typeface="Arial"/>
                <a:ea typeface="Arial"/>
                <a:cs typeface="Arial"/>
                <a:sym typeface="Arial"/>
              </a:rPr>
              <a:t>Optimizations on memory latency tolerance</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Reduce register pressure</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Reduce shared memory pressure </a:t>
            </a:r>
          </a:p>
          <a:p>
            <a:pPr lvl="0" rtl="0">
              <a:spcBef>
                <a:spcPts val="0"/>
              </a:spcBef>
              <a:buNone/>
            </a:pPr>
            <a:r>
              <a:rPr lang="en" sz="2000">
                <a:solidFill>
                  <a:srgbClr val="000000"/>
                </a:solidFill>
                <a:latin typeface="Arial"/>
                <a:ea typeface="Arial"/>
                <a:cs typeface="Arial"/>
                <a:sym typeface="Arial"/>
              </a:rPr>
              <a:t>Optimizations on memory bandwidth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Global memory coalesce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Avoid shared memory bank conflicts</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Grouping byte access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Avoid Partition camping</a:t>
            </a:r>
          </a:p>
          <a:p>
            <a:pPr lvl="0" rtl="0">
              <a:spcBef>
                <a:spcPts val="0"/>
              </a:spcBef>
              <a:buNone/>
            </a:pPr>
            <a:r>
              <a:rPr lang="en" sz="2000">
                <a:solidFill>
                  <a:srgbClr val="000000"/>
                </a:solidFill>
                <a:latin typeface="Arial"/>
                <a:ea typeface="Arial"/>
                <a:cs typeface="Arial"/>
                <a:sym typeface="Arial"/>
              </a:rPr>
              <a:t>Optimizations on computation efficiency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Mul/Add balancing</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Increase floating point proportion </a:t>
            </a:r>
          </a:p>
          <a:p>
            <a:pPr lvl="0" rtl="0">
              <a:spcBef>
                <a:spcPts val="0"/>
              </a:spcBef>
              <a:buNone/>
            </a:pPr>
            <a:r>
              <a:rPr lang="en" sz="2000">
                <a:solidFill>
                  <a:srgbClr val="000000"/>
                </a:solidFill>
                <a:latin typeface="Arial"/>
                <a:ea typeface="Arial"/>
                <a:cs typeface="Arial"/>
                <a:sym typeface="Arial"/>
              </a:rPr>
              <a:t>Optimizations on operational intensity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Use tiled algorithm</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Tuning thread granularity</a:t>
            </a:r>
          </a:p>
        </p:txBody>
      </p:sp>
      <p:sp>
        <p:nvSpPr>
          <p:cNvPr id="2" name="Slide Number Placeholder 1"/>
          <p:cNvSpPr>
            <a:spLocks noGrp="1"/>
          </p:cNvSpPr>
          <p:nvPr>
            <p:ph type="sldNum" sz="quarter" idx="11"/>
          </p:nvPr>
        </p:nvSpPr>
        <p:spPr/>
        <p:txBody>
          <a:bodyPr/>
          <a:lstStyle/>
          <a:p>
            <a:fld id="{93A9AFAB-0B4A-894D-9A96-190B87C7197E}" type="slidenum">
              <a:rPr lang="en-US" smtClean="0"/>
              <a:t>97</a:t>
            </a:fld>
            <a:endParaRPr lang="en-US"/>
          </a:p>
        </p:txBody>
      </p:sp>
    </p:spTree>
  </p:cSld>
  <p:clrMapOvr>
    <a:masterClrMapping/>
  </p:clrMapOvr>
  <p:transition spd="slow">
    <p:cu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Shape 750"/>
          <p:cNvSpPr txBox="1">
            <a:spLocks noGrp="1"/>
          </p:cNvSpPr>
          <p:nvPr>
            <p:ph type="title"/>
          </p:nvPr>
        </p:nvSpPr>
        <p:spPr>
          <a:xfrm>
            <a:off x="91440" y="0"/>
            <a:ext cx="8589900" cy="615299"/>
          </a:xfrm>
          <a:prstGeom prst="rect">
            <a:avLst/>
          </a:prstGeom>
        </p:spPr>
        <p:txBody>
          <a:bodyPr lIns="91425" tIns="91425" rIns="91425" bIns="91425" anchor="t" anchorCtr="0">
            <a:noAutofit/>
          </a:bodyPr>
          <a:lstStyle/>
          <a:p>
            <a:pPr lvl="0" rtl="0">
              <a:spcBef>
                <a:spcPts val="0"/>
              </a:spcBef>
              <a:buNone/>
            </a:pPr>
            <a:r>
              <a:rPr lang="en" sz="3200">
                <a:solidFill>
                  <a:srgbClr val="000000"/>
                </a:solidFill>
              </a:rPr>
              <a:t>Common Optimization Techniques</a:t>
            </a:r>
          </a:p>
        </p:txBody>
      </p:sp>
      <p:sp>
        <p:nvSpPr>
          <p:cNvPr id="751" name="Shape 751"/>
          <p:cNvSpPr txBox="1">
            <a:spLocks noGrp="1"/>
          </p:cNvSpPr>
          <p:nvPr>
            <p:ph type="body" idx="1"/>
          </p:nvPr>
        </p:nvSpPr>
        <p:spPr>
          <a:xfrm>
            <a:off x="91845" y="480566"/>
            <a:ext cx="8886900" cy="4623900"/>
          </a:xfrm>
          <a:prstGeom prst="rect">
            <a:avLst/>
          </a:prstGeom>
        </p:spPr>
        <p:txBody>
          <a:bodyPr lIns="91425" tIns="91425" rIns="91425" bIns="91425" anchor="t" anchorCtr="0">
            <a:noAutofit/>
          </a:bodyPr>
          <a:lstStyle/>
          <a:p>
            <a:pPr lvl="0" rtl="0">
              <a:spcBef>
                <a:spcPts val="0"/>
              </a:spcBef>
              <a:buNone/>
            </a:pPr>
            <a:r>
              <a:rPr lang="en" sz="2000">
                <a:solidFill>
                  <a:srgbClr val="000000"/>
                </a:solidFill>
                <a:latin typeface="Arial"/>
                <a:ea typeface="Arial"/>
                <a:cs typeface="Arial"/>
                <a:sym typeface="Arial"/>
              </a:rPr>
              <a:t>Optimizations on memory latency tolerance</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Reduce register pressure</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Reduce shared memory pressure </a:t>
            </a:r>
          </a:p>
          <a:p>
            <a:pPr lvl="0" rtl="0">
              <a:spcBef>
                <a:spcPts val="0"/>
              </a:spcBef>
              <a:buNone/>
            </a:pPr>
            <a:r>
              <a:rPr lang="en" sz="2000">
                <a:solidFill>
                  <a:srgbClr val="000000"/>
                </a:solidFill>
                <a:latin typeface="Arial"/>
                <a:ea typeface="Arial"/>
                <a:cs typeface="Arial"/>
                <a:sym typeface="Arial"/>
              </a:rPr>
              <a:t>Optimizations on memory bandwidth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Global memory coalesce </a:t>
            </a:r>
          </a:p>
          <a:p>
            <a:pPr marL="381000" lvl="0" indent="-177800" rtl="0">
              <a:spcBef>
                <a:spcPts val="0"/>
              </a:spcBef>
              <a:spcAft>
                <a:spcPts val="0"/>
              </a:spcAft>
              <a:buClr>
                <a:srgbClr val="980000"/>
              </a:buClr>
              <a:buSzPct val="100000"/>
              <a:buFont typeface="Arial"/>
              <a:buChar char="●"/>
            </a:pPr>
            <a:r>
              <a:rPr lang="en" sz="2000">
                <a:solidFill>
                  <a:srgbClr val="980000"/>
                </a:solidFill>
                <a:latin typeface="Arial"/>
                <a:ea typeface="Arial"/>
                <a:cs typeface="Arial"/>
                <a:sym typeface="Arial"/>
              </a:rPr>
              <a:t>Avoid shared memory bank conflicts</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Grouping byte access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Avoid Partition camping</a:t>
            </a:r>
          </a:p>
          <a:p>
            <a:pPr lvl="0" rtl="0">
              <a:spcBef>
                <a:spcPts val="0"/>
              </a:spcBef>
              <a:buNone/>
            </a:pPr>
            <a:r>
              <a:rPr lang="en" sz="2000">
                <a:solidFill>
                  <a:srgbClr val="000000"/>
                </a:solidFill>
                <a:latin typeface="Arial"/>
                <a:ea typeface="Arial"/>
                <a:cs typeface="Arial"/>
                <a:sym typeface="Arial"/>
              </a:rPr>
              <a:t>Optimizations on computation efficiency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Mul/Add balancing</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Increase floating point proportion </a:t>
            </a:r>
          </a:p>
          <a:p>
            <a:pPr lvl="0" rtl="0">
              <a:spcBef>
                <a:spcPts val="0"/>
              </a:spcBef>
              <a:buNone/>
            </a:pPr>
            <a:r>
              <a:rPr lang="en" sz="2000">
                <a:solidFill>
                  <a:srgbClr val="000000"/>
                </a:solidFill>
                <a:latin typeface="Arial"/>
                <a:ea typeface="Arial"/>
                <a:cs typeface="Arial"/>
                <a:sym typeface="Arial"/>
              </a:rPr>
              <a:t>Optimizations on operational intensity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Use tiled algorithm</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Tuning thread granularity</a:t>
            </a:r>
          </a:p>
        </p:txBody>
      </p:sp>
      <p:sp>
        <p:nvSpPr>
          <p:cNvPr id="2" name="Slide Number Placeholder 1"/>
          <p:cNvSpPr>
            <a:spLocks noGrp="1"/>
          </p:cNvSpPr>
          <p:nvPr>
            <p:ph type="sldNum" sz="quarter" idx="11"/>
          </p:nvPr>
        </p:nvSpPr>
        <p:spPr/>
        <p:txBody>
          <a:bodyPr/>
          <a:lstStyle/>
          <a:p>
            <a:fld id="{93A9AFAB-0B4A-894D-9A96-190B87C7197E}" type="slidenum">
              <a:rPr lang="en-US" smtClean="0"/>
              <a:t>98</a:t>
            </a:fld>
            <a:endParaRPr lang="en-US"/>
          </a:p>
        </p:txBody>
      </p:sp>
    </p:spTree>
  </p:cSld>
  <p:clrMapOvr>
    <a:masterClrMapping/>
  </p:clrMapOvr>
  <p:transition spd="slow">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Shape 756"/>
          <p:cNvSpPr txBox="1">
            <a:spLocks noGrp="1"/>
          </p:cNvSpPr>
          <p:nvPr>
            <p:ph type="title"/>
          </p:nvPr>
        </p:nvSpPr>
        <p:spPr>
          <a:xfrm>
            <a:off x="274319" y="68580"/>
            <a:ext cx="8594399" cy="615900"/>
          </a:xfrm>
          <a:prstGeom prst="rect">
            <a:avLst/>
          </a:prstGeom>
        </p:spPr>
        <p:txBody>
          <a:bodyPr lIns="91425" tIns="91425" rIns="91425" bIns="91425" anchor="t" anchorCtr="0">
            <a:noAutofit/>
          </a:bodyPr>
          <a:lstStyle/>
          <a:p>
            <a:pPr lvl="0" rtl="0">
              <a:spcBef>
                <a:spcPts val="0"/>
              </a:spcBef>
              <a:buNone/>
            </a:pPr>
            <a:r>
              <a:rPr lang="en" sz="3200">
                <a:solidFill>
                  <a:srgbClr val="000000"/>
                </a:solidFill>
                <a:latin typeface="Arial"/>
                <a:ea typeface="Arial"/>
                <a:cs typeface="Arial"/>
                <a:sym typeface="Arial"/>
              </a:rPr>
              <a:t>Multiple Levels of Memory Hierarchy</a:t>
            </a:r>
          </a:p>
        </p:txBody>
      </p:sp>
      <p:pic>
        <p:nvPicPr>
          <p:cNvPr id="757" name="Shape 757"/>
          <p:cNvPicPr preferRelativeResize="0"/>
          <p:nvPr/>
        </p:nvPicPr>
        <p:blipFill>
          <a:blip r:embed="rId3">
            <a:alphaModFix/>
          </a:blip>
          <a:stretch>
            <a:fillRect/>
          </a:stretch>
        </p:blipFill>
        <p:spPr>
          <a:xfrm>
            <a:off x="1554479" y="1988819"/>
            <a:ext cx="5669476" cy="3117756"/>
          </a:xfrm>
          <a:prstGeom prst="rect">
            <a:avLst/>
          </a:prstGeom>
          <a:noFill/>
          <a:ln>
            <a:noFill/>
          </a:ln>
        </p:spPr>
      </p:pic>
      <p:graphicFrame>
        <p:nvGraphicFramePr>
          <p:cNvPr id="758" name="Shape 758"/>
          <p:cNvGraphicFramePr/>
          <p:nvPr/>
        </p:nvGraphicFramePr>
        <p:xfrm>
          <a:off x="1356360" y="708643"/>
          <a:ext cx="5655825" cy="1080060"/>
        </p:xfrm>
        <a:graphic>
          <a:graphicData uri="http://schemas.openxmlformats.org/drawingml/2006/table">
            <a:tbl>
              <a:tblPr>
                <a:noFill/>
                <a:tableStyleId>{93C2C510-0997-4066-9C51-DC33AC7924D8}</a:tableStyleId>
              </a:tblPr>
              <a:tblGrid>
                <a:gridCol w="1088675"/>
                <a:gridCol w="955900"/>
                <a:gridCol w="2329500"/>
                <a:gridCol w="1281750"/>
              </a:tblGrid>
              <a:tr h="76175">
                <a:tc>
                  <a:txBody>
                    <a:bodyPr/>
                    <a:lstStyle/>
                    <a:p>
                      <a:pPr lvl="0" rtl="0">
                        <a:spcBef>
                          <a:spcPts val="0"/>
                        </a:spcBef>
                        <a:buNone/>
                      </a:pPr>
                      <a:r>
                        <a:rPr lang="en" sz="900">
                          <a:solidFill>
                            <a:srgbClr val="000000"/>
                          </a:solidFill>
                          <a:latin typeface="Arial"/>
                          <a:ea typeface="Arial"/>
                          <a:cs typeface="Arial"/>
                          <a:sym typeface="Arial"/>
                        </a:rPr>
                        <a:t>Name</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Cache?</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Latency (cycle)</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Read-only?</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80075">
                <a:tc>
                  <a:txBody>
                    <a:bodyPr/>
                    <a:lstStyle/>
                    <a:p>
                      <a:pPr lvl="0" rtl="0">
                        <a:spcBef>
                          <a:spcPts val="0"/>
                        </a:spcBef>
                        <a:buNone/>
                      </a:pPr>
                      <a:r>
                        <a:rPr lang="en" sz="900">
                          <a:solidFill>
                            <a:srgbClr val="000000"/>
                          </a:solidFill>
                          <a:latin typeface="Arial"/>
                          <a:ea typeface="Arial"/>
                          <a:cs typeface="Arial"/>
                          <a:sym typeface="Arial"/>
                        </a:rPr>
                        <a:t>Global</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L1/L2</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200~400 (cache miss)</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R/W</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8350">
                <a:tc>
                  <a:txBody>
                    <a:bodyPr/>
                    <a:lstStyle/>
                    <a:p>
                      <a:pPr lvl="0" rtl="0">
                        <a:spcBef>
                          <a:spcPts val="0"/>
                        </a:spcBef>
                        <a:buNone/>
                      </a:pPr>
                      <a:r>
                        <a:rPr lang="en" sz="900">
                          <a:solidFill>
                            <a:srgbClr val="000000"/>
                          </a:solidFill>
                          <a:latin typeface="Arial"/>
                          <a:ea typeface="Arial"/>
                          <a:cs typeface="Arial"/>
                          <a:sym typeface="Arial"/>
                        </a:rPr>
                        <a:t>Shared</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No</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1~3</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R/W</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0">
                <a:tc>
                  <a:txBody>
                    <a:bodyPr/>
                    <a:lstStyle/>
                    <a:p>
                      <a:pPr lvl="0" rtl="0">
                        <a:spcBef>
                          <a:spcPts val="0"/>
                        </a:spcBef>
                        <a:buNone/>
                      </a:pPr>
                      <a:r>
                        <a:rPr lang="en" sz="900">
                          <a:solidFill>
                            <a:srgbClr val="000000"/>
                          </a:solidFill>
                          <a:latin typeface="Arial"/>
                          <a:ea typeface="Arial"/>
                          <a:cs typeface="Arial"/>
                          <a:sym typeface="Arial"/>
                        </a:rPr>
                        <a:t>Constant</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Yes</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1~3</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Read-only</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0">
                <a:tc>
                  <a:txBody>
                    <a:bodyPr/>
                    <a:lstStyle/>
                    <a:p>
                      <a:pPr lvl="0" rtl="0">
                        <a:spcBef>
                          <a:spcPts val="0"/>
                        </a:spcBef>
                        <a:buNone/>
                      </a:pPr>
                      <a:r>
                        <a:rPr lang="en" sz="900">
                          <a:solidFill>
                            <a:srgbClr val="000000"/>
                          </a:solidFill>
                          <a:latin typeface="Arial"/>
                          <a:ea typeface="Arial"/>
                          <a:cs typeface="Arial"/>
                          <a:sym typeface="Arial"/>
                        </a:rPr>
                        <a:t>Texture</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Yes</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~100</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Read-only</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0">
                <a:tc>
                  <a:txBody>
                    <a:bodyPr/>
                    <a:lstStyle/>
                    <a:p>
                      <a:pPr lvl="0" rtl="0">
                        <a:spcBef>
                          <a:spcPts val="0"/>
                        </a:spcBef>
                        <a:buNone/>
                      </a:pPr>
                      <a:r>
                        <a:rPr lang="en" sz="900">
                          <a:solidFill>
                            <a:srgbClr val="000000"/>
                          </a:solidFill>
                          <a:latin typeface="Arial"/>
                          <a:ea typeface="Arial"/>
                          <a:cs typeface="Arial"/>
                          <a:sym typeface="Arial"/>
                        </a:rPr>
                        <a:t>Local</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L1/L2</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200~400 (cache miss)</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R/W</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1"/>
          </p:nvPr>
        </p:nvSpPr>
        <p:spPr/>
        <p:txBody>
          <a:bodyPr/>
          <a:lstStyle/>
          <a:p>
            <a:fld id="{93A9AFAB-0B4A-894D-9A96-190B87C7197E}" type="slidenum">
              <a:rPr lang="en-US" smtClean="0"/>
              <a:t>99</a:t>
            </a:fld>
            <a:endParaRPr lang="en-US"/>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1597</TotalTime>
  <Words>6784</Words>
  <Application>Microsoft Macintosh PowerPoint</Application>
  <PresentationFormat>On-screen Show (16:9)</PresentationFormat>
  <Paragraphs>1049</Paragraphs>
  <Slides>107</Slides>
  <Notes>106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107</vt:i4>
      </vt:variant>
    </vt:vector>
  </HeadingPairs>
  <TitlesOfParts>
    <vt:vector size="111" baseType="lpstr">
      <vt:lpstr>Courier New</vt:lpstr>
      <vt:lpstr>Wingdings</vt:lpstr>
      <vt:lpstr>Arial</vt:lpstr>
      <vt:lpstr>Custom Theme</vt:lpstr>
      <vt:lpstr>Graphics Processing Unit </vt:lpstr>
      <vt:lpstr>The GPU-CPU Gap (by NVIDIA)</vt:lpstr>
      <vt:lpstr>The GPU-CPU Gap (data)</vt:lpstr>
      <vt:lpstr>The GPU-CPU Gap (by Intel)</vt:lpstr>
      <vt:lpstr>In This Lecture, We Will Find Out</vt:lpstr>
      <vt:lpstr>GPU in Graphics Card</vt:lpstr>
      <vt:lpstr>GPU in Mobile Processors</vt:lpstr>
      <vt:lpstr>GPU in High-Performance Computers</vt:lpstr>
      <vt:lpstr>NVIDIA (Fermi Arch.)</vt:lpstr>
      <vt:lpstr>Transistor Count</vt:lpstr>
      <vt:lpstr>What Can 15bn Transistors Do?</vt:lpstr>
      <vt:lpstr>The Graphics Pipeline</vt:lpstr>
      <vt:lpstr>PowerPoint Presentation</vt:lpstr>
      <vt:lpstr>The Graphics Pipeline</vt:lpstr>
      <vt:lpstr>The Graphics Pipeline</vt:lpstr>
      <vt:lpstr>The Graphics Pipeline</vt:lpstr>
      <vt:lpstr>Graphics Pipeline on GPU</vt:lpstr>
      <vt:lpstr>Graphics Pipeline on GPU</vt:lpstr>
      <vt:lpstr>Graphics Pipeline on GPU</vt:lpstr>
      <vt:lpstr>Graphics Pipeline on GPU</vt:lpstr>
      <vt:lpstr>How Do GPUs Spend Their Die Area?</vt:lpstr>
      <vt:lpstr>GPUs Besides Graphics</vt:lpstr>
      <vt:lpstr>Let's Start with Examples</vt:lpstr>
      <vt:lpstr>Let's Start with C and RISC</vt:lpstr>
      <vt:lpstr>Most CPUs Have Vector SIMD Units</vt:lpstr>
      <vt:lpstr>Let's Program the Vector SIMD</vt:lpstr>
      <vt:lpstr>How Do Vector Programs Run?</vt:lpstr>
      <vt:lpstr>CUDA Programmer's View of GPUs</vt:lpstr>
      <vt:lpstr>CUDA Programmer's View of GPUs</vt:lpstr>
      <vt:lpstr>What Are the Differences?</vt:lpstr>
      <vt:lpstr>Thread Hierarchy in CUDA</vt:lpstr>
      <vt:lpstr>Let's Start Again from C</vt:lpstr>
      <vt:lpstr>Thread Hierarchy</vt:lpstr>
      <vt:lpstr>How Are Threads Scheduled?</vt:lpstr>
      <vt:lpstr>Blocks Are Dynamically Scheduled</vt:lpstr>
      <vt:lpstr>How Are Threads Executed?</vt:lpstr>
      <vt:lpstr>Utilizing Memory Hierarchy</vt:lpstr>
      <vt:lpstr>Example: Average Filters</vt:lpstr>
      <vt:lpstr>Utilizing the Shared Memory</vt:lpstr>
      <vt:lpstr>Utilizing the Shared Memory</vt:lpstr>
      <vt:lpstr>However, the Program Is Incorrect</vt:lpstr>
      <vt:lpstr>Let's See What's Wrong</vt:lpstr>
      <vt:lpstr>Let's See What's Wrong</vt:lpstr>
      <vt:lpstr>Let's See What's Wrong</vt:lpstr>
      <vt:lpstr>How To Solve It?</vt:lpstr>
      <vt:lpstr>Use a "SYNC" barrier</vt:lpstr>
      <vt:lpstr>Use a "SYNC" barrier</vt:lpstr>
      <vt:lpstr>Use a "SYNC" barrier</vt:lpstr>
      <vt:lpstr>Review What We Have Learned</vt:lpstr>
      <vt:lpstr>Take the Same Example Again</vt:lpstr>
      <vt:lpstr>Vector SIMD v.s. SIMT</vt:lpstr>
      <vt:lpstr>Vector SIMD v.s. SIMT</vt:lpstr>
      <vt:lpstr>Review What We Have Learned</vt:lpstr>
      <vt:lpstr>HW Groups Threads Into Warps</vt:lpstr>
      <vt:lpstr>Execution of Threads and Warps</vt:lpstr>
      <vt:lpstr>Example of Implementation</vt:lpstr>
      <vt:lpstr>Example of Register Allocation</vt:lpstr>
      <vt:lpstr>Example</vt:lpstr>
      <vt:lpstr>Read Src Op 1</vt:lpstr>
      <vt:lpstr>Buffer Src Op 1</vt:lpstr>
      <vt:lpstr>Read Src Op 2</vt:lpstr>
      <vt:lpstr>Buffer Src Op 2</vt:lpstr>
      <vt:lpstr>Execute Stage 1</vt:lpstr>
      <vt:lpstr>Execute Stage 2</vt:lpstr>
      <vt:lpstr>Write Back</vt:lpstr>
      <vt:lpstr>Recap</vt:lpstr>
      <vt:lpstr>NVIDIA Fermi (2009)</vt:lpstr>
      <vt:lpstr>NVIDIA Kepler (2012)</vt:lpstr>
      <vt:lpstr>NVIDIA Maxwell (2014)</vt:lpstr>
      <vt:lpstr>Variations of Multiprocessor Cluster</vt:lpstr>
      <vt:lpstr>What Are the Possible Hazards?</vt:lpstr>
      <vt:lpstr>Structural Hazards</vt:lpstr>
      <vt:lpstr>Data Hazards</vt:lpstr>
      <vt:lpstr>Control Hazards</vt:lpstr>
      <vt:lpstr>Additional Hazard: Mem Bank Conflicts</vt:lpstr>
      <vt:lpstr>Shared Memory (compute capability 2.x)</vt:lpstr>
      <vt:lpstr>Global Memory Access Coalescing</vt:lpstr>
      <vt:lpstr>Additional Hazards: Branch Divergence</vt:lpstr>
      <vt:lpstr>Let's Start Again from a simple CPU</vt:lpstr>
      <vt:lpstr>A Naive SIMD Processor</vt:lpstr>
      <vt:lpstr>Handling Branch In GPU</vt:lpstr>
      <vt:lpstr>If No Branch Divergence in a Warp</vt:lpstr>
      <vt:lpstr>Branch Divergence within a Warp</vt:lpstr>
      <vt:lpstr>Dynamic Warp Formation</vt:lpstr>
      <vt:lpstr>Recap SIMT Architecture</vt:lpstr>
      <vt:lpstr>Elaborated Microarchitecture</vt:lpstr>
      <vt:lpstr>Performance Modeling</vt:lpstr>
      <vt:lpstr>Roofline Model</vt:lpstr>
      <vt:lpstr>Optimization Is Key for Attainable Gflops/s</vt:lpstr>
      <vt:lpstr>Computation, Bandwidth, Latency</vt:lpstr>
      <vt:lpstr>Program Optimization</vt:lpstr>
      <vt:lpstr>Recap: What We have Learned</vt:lpstr>
      <vt:lpstr>Further Reading</vt:lpstr>
      <vt:lpstr>Recommended Reading (Optional)</vt:lpstr>
      <vt:lpstr>Thank You</vt:lpstr>
      <vt:lpstr>Backup Slides</vt:lpstr>
      <vt:lpstr>Common Optimization Techniques</vt:lpstr>
      <vt:lpstr>Common Optimization Techniques</vt:lpstr>
      <vt:lpstr>Multiple Levels of Memory Hierarchy</vt:lpstr>
      <vt:lpstr>Shared Mem Contains Multiple Banks</vt:lpstr>
      <vt:lpstr>Compute Capability</vt:lpstr>
      <vt:lpstr>Shared Memory (compute capability 2.x)</vt:lpstr>
      <vt:lpstr>Common Optimization Techniques</vt:lpstr>
      <vt:lpstr>Global Memory In Off-Chip DRAM</vt:lpstr>
      <vt:lpstr>Global Memory</vt:lpstr>
      <vt:lpstr>Global Memory</vt:lpstr>
      <vt:lpstr>Global Memory</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Graphics Processing Unit </dc:title>
  <cp:lastModifiedBy>Zhenyu Ye</cp:lastModifiedBy>
  <cp:revision>64</cp:revision>
  <dcterms:modified xsi:type="dcterms:W3CDTF">2016-12-05T23:32:38Z</dcterms:modified>
</cp:coreProperties>
</file>